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  <p:sldMasterId id="2147483722" r:id="rId2"/>
  </p:sldMasterIdLst>
  <p:notesMasterIdLst>
    <p:notesMasterId r:id="rId20"/>
  </p:notesMasterIdLst>
  <p:handoutMasterIdLst>
    <p:handoutMasterId r:id="rId21"/>
  </p:handoutMasterIdLst>
  <p:sldIdLst>
    <p:sldId id="373" r:id="rId3"/>
    <p:sldId id="462" r:id="rId4"/>
    <p:sldId id="464" r:id="rId5"/>
    <p:sldId id="465" r:id="rId6"/>
    <p:sldId id="474" r:id="rId7"/>
    <p:sldId id="472" r:id="rId8"/>
    <p:sldId id="473" r:id="rId9"/>
    <p:sldId id="466" r:id="rId10"/>
    <p:sldId id="468" r:id="rId11"/>
    <p:sldId id="469" r:id="rId12"/>
    <p:sldId id="470" r:id="rId13"/>
    <p:sldId id="471" r:id="rId14"/>
    <p:sldId id="467" r:id="rId15"/>
    <p:sldId id="476" r:id="rId16"/>
    <p:sldId id="478" r:id="rId17"/>
    <p:sldId id="477" r:id="rId18"/>
    <p:sldId id="47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4" autoAdjust="0"/>
    <p:restoredTop sz="65385" autoAdjust="0"/>
  </p:normalViewPr>
  <p:slideViewPr>
    <p:cSldViewPr snapToGrid="0" snapToObjects="1">
      <p:cViewPr varScale="1">
        <p:scale>
          <a:sx n="89" d="100"/>
          <a:sy n="89" d="100"/>
        </p:scale>
        <p:origin x="1806" y="42"/>
      </p:cViewPr>
      <p:guideLst>
        <p:guide orient="horz" pos="1610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5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B4C0-1011-0B4A-BB54-31DF571664C0}" type="datetimeFigureOut"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D9969-7CC6-6840-8DAC-E43D0366181D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32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1C7CA-DF79-8846-9F95-E49BAB9BBD04}" type="datetimeFigureOut">
              <a:t>2/23/2017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E732A-A94D-7948-AC8A-EA6E2776516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13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4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18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92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06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90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9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9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5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7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0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5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4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1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0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9862"/>
            <a:ext cx="6400800" cy="1102519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49548"/>
            <a:ext cx="6400800" cy="4837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28151"/>
            <a:ext cx="9144000" cy="1315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PSUrev_sht285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2" y="2475539"/>
            <a:ext cx="1895079" cy="1092287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71600" y="3947333"/>
            <a:ext cx="6280150" cy="397669"/>
          </a:xfr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88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0648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8657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239022"/>
          </a:xfrm>
        </p:spPr>
        <p:txBody>
          <a:bodyPr vert="eaVert"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239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68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65884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9862"/>
            <a:ext cx="6400800" cy="1102519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49548"/>
            <a:ext cx="6400800" cy="4837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28151"/>
            <a:ext cx="9144000" cy="1315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71600" y="3947333"/>
            <a:ext cx="6280150" cy="397669"/>
          </a:xfr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88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97474" y="4728648"/>
            <a:ext cx="64994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60996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3359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821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82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5180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09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228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80930" y="4728648"/>
            <a:ext cx="63978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377962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16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927082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841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1012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2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351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601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7071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994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609960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24453"/>
            <a:ext cx="5486400" cy="425054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835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49509"/>
            <a:ext cx="5486400" cy="5319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12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307520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0648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8657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239022"/>
          </a:xfrm>
        </p:spPr>
        <p:txBody>
          <a:bodyPr vert="eaVert"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239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68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65884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3359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821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82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5180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09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228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80930" y="4728648"/>
            <a:ext cx="63978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377962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16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92708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841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87101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2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351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601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77071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24453"/>
            <a:ext cx="5486400" cy="425054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835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49509"/>
            <a:ext cx="5486400" cy="5319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12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230752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6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593687"/>
            <a:ext cx="9144000" cy="549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100" dirty="0"/>
          </a:p>
        </p:txBody>
      </p:sp>
    </p:spTree>
    <p:extLst>
      <p:ext uri="{BB962C8B-B14F-4D97-AF65-F5344CB8AC3E}">
        <p14:creationId xmlns:p14="http://schemas.microsoft.com/office/powerpoint/2010/main" val="117256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6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593687"/>
            <a:ext cx="9144000" cy="549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100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16" name="Picture 15" descr="PSLH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88" y="4593687"/>
            <a:ext cx="606312" cy="549815"/>
          </a:xfrm>
          <a:prstGeom prst="rect">
            <a:avLst/>
          </a:prstGeom>
        </p:spPr>
      </p:pic>
      <p:pic>
        <p:nvPicPr>
          <p:cNvPr id="9" name="Picture 8" descr="PSLH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88" y="4593687"/>
            <a:ext cx="606312" cy="549815"/>
          </a:xfrm>
          <a:prstGeom prst="rect">
            <a:avLst/>
          </a:prstGeom>
        </p:spPr>
      </p:pic>
      <p:pic>
        <p:nvPicPr>
          <p:cNvPr id="10" name="Picture 9" descr="PSUrev_sht285.ai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49270"/>
            <a:ext cx="1087967" cy="59423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76310" y="4728648"/>
            <a:ext cx="63527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t>Department of University Marketing</a:t>
            </a:r>
          </a:p>
        </p:txBody>
      </p:sp>
    </p:spTree>
    <p:extLst>
      <p:ext uri="{BB962C8B-B14F-4D97-AF65-F5344CB8AC3E}">
        <p14:creationId xmlns:p14="http://schemas.microsoft.com/office/powerpoint/2010/main" val="117256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482" y="134460"/>
            <a:ext cx="8635845" cy="1202539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Regional Strategic </a:t>
            </a:r>
            <a:r>
              <a:rPr lang="en-US" sz="3800" dirty="0"/>
              <a:t>P</a:t>
            </a:r>
            <a:r>
              <a:rPr lang="en-US" sz="3800" dirty="0" smtClean="0"/>
              <a:t>lanning Forum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95313"/>
            <a:ext cx="9143999" cy="2076398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Advancing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Arts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</a:p>
          <a:p>
            <a:pPr algn="ctr">
              <a:spcBef>
                <a:spcPts val="600"/>
              </a:spcBef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Penn State Brandywine</a:t>
            </a:r>
          </a:p>
          <a:p>
            <a:pPr algn="ctr">
              <a:spcBef>
                <a:spcPts val="600"/>
              </a:spcBef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Thursday, February 23, 2017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2" y="4036164"/>
            <a:ext cx="2170243" cy="6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Identify a coordinator to establish a network of Associate Deans of Research broadly representative </a:t>
            </a:r>
            <a:r>
              <a:rPr lang="en-US" sz="2400" dirty="0" smtClean="0">
                <a:solidFill>
                  <a:schemeClr val="tx1"/>
                </a:solidFill>
              </a:rPr>
              <a:t>of the </a:t>
            </a:r>
            <a:r>
              <a:rPr lang="en-US" sz="2400" dirty="0">
                <a:solidFill>
                  <a:schemeClr val="tx1"/>
                </a:solidFill>
              </a:rPr>
              <a:t>academic and </a:t>
            </a:r>
            <a:r>
              <a:rPr lang="en-US" sz="2400" dirty="0" smtClean="0">
                <a:solidFill>
                  <a:schemeClr val="tx1"/>
                </a:solidFill>
              </a:rPr>
              <a:t>Commonwealth 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ampuses </a:t>
            </a:r>
            <a:r>
              <a:rPr lang="en-US" sz="2400" dirty="0">
                <a:solidFill>
                  <a:schemeClr val="tx1"/>
                </a:solidFill>
              </a:rPr>
              <a:t>in order to foster collaboration, and to formulate/enact strategies for supporting the research enterprise in the arts and humanities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74" y="4662754"/>
            <a:ext cx="1377815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Medium-term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Establish a working group to explore the creation of a network, </a:t>
            </a:r>
            <a:r>
              <a:rPr lang="en-US" sz="2400" dirty="0" smtClean="0">
                <a:solidFill>
                  <a:schemeClr val="tx1"/>
                </a:solidFill>
              </a:rPr>
              <a:t>collaboratory</a:t>
            </a:r>
            <a:r>
              <a:rPr lang="en-US" sz="2400" dirty="0" smtClean="0">
                <a:solidFill>
                  <a:schemeClr val="tx1"/>
                </a:solidFill>
              </a:rPr>
              <a:t>, or </a:t>
            </a:r>
            <a:r>
              <a:rPr lang="en-US" sz="2400" dirty="0">
                <a:solidFill>
                  <a:schemeClr val="tx1"/>
                </a:solidFill>
              </a:rPr>
              <a:t>Institute of Arts and </a:t>
            </a:r>
            <a:r>
              <a:rPr lang="en-US" sz="2400" dirty="0" smtClean="0">
                <a:solidFill>
                  <a:schemeClr val="tx1"/>
                </a:solidFill>
              </a:rPr>
              <a:t>Sciences.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Membership should be broadly inclusive by both discipline and </a:t>
            </a:r>
            <a:r>
              <a:rPr lang="en-US" sz="2400" dirty="0" smtClean="0">
                <a:solidFill>
                  <a:schemeClr val="tx1"/>
                </a:solidFill>
              </a:rPr>
              <a:t>location.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Identify resources to establish the </a:t>
            </a:r>
            <a:r>
              <a:rPr lang="en-US" sz="2400" dirty="0" smtClean="0">
                <a:solidFill>
                  <a:schemeClr val="tx1"/>
                </a:solidFill>
              </a:rPr>
              <a:t>institute.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26" y="4656853"/>
            <a:ext cx="1377815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99" y="268992"/>
            <a:ext cx="8229600" cy="857250"/>
          </a:xfrm>
        </p:spPr>
        <p:txBody>
          <a:bodyPr/>
          <a:lstStyle/>
          <a:p>
            <a:r>
              <a:rPr lang="en-US" dirty="0" smtClean="0"/>
              <a:t>Long-term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Establish </a:t>
            </a:r>
            <a:r>
              <a:rPr lang="en-US" sz="2400" dirty="0" smtClean="0">
                <a:solidFill>
                  <a:schemeClr val="tx1"/>
                </a:solidFill>
              </a:rPr>
              <a:t>and implement </a:t>
            </a: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network, </a:t>
            </a:r>
            <a:r>
              <a:rPr lang="en-US" sz="2400" dirty="0" smtClean="0">
                <a:solidFill>
                  <a:schemeClr val="tx1"/>
                </a:solidFill>
              </a:rPr>
              <a:t>collaboratory</a:t>
            </a:r>
            <a:r>
              <a:rPr lang="en-US" sz="2400" dirty="0" smtClean="0">
                <a:solidFill>
                  <a:schemeClr val="tx1"/>
                </a:solidFill>
              </a:rPr>
              <a:t>, or Institute </a:t>
            </a:r>
            <a:r>
              <a:rPr lang="en-US" sz="2400" dirty="0">
                <a:solidFill>
                  <a:schemeClr val="tx1"/>
                </a:solidFill>
              </a:rPr>
              <a:t>of Arts and </a:t>
            </a:r>
            <a:r>
              <a:rPr lang="en-US" sz="2400" dirty="0" smtClean="0">
                <a:solidFill>
                  <a:schemeClr val="tx1"/>
                </a:solidFill>
              </a:rPr>
              <a:t>Sciences.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73" y="4656853"/>
            <a:ext cx="1377815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140312"/>
            <a:ext cx="7772400" cy="2724604"/>
          </a:xfrm>
        </p:spPr>
        <p:txBody>
          <a:bodyPr>
            <a:normAutofit/>
          </a:bodyPr>
          <a:lstStyle/>
          <a:p>
            <a:r>
              <a:rPr lang="en-US" dirty="0" smtClean="0"/>
              <a:t>CaMPUSES AS CULTURAL DESTINATIONS</a:t>
            </a:r>
            <a:endParaRPr lang="en-US" dirty="0"/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and Affiliations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Damian </a:t>
            </a:r>
            <a:r>
              <a:rPr lang="en-US" sz="1800" b="1" dirty="0" smtClean="0">
                <a:solidFill>
                  <a:schemeClr val="tx1"/>
                </a:solidFill>
              </a:rPr>
              <a:t>Fernandez</a:t>
            </a:r>
            <a:r>
              <a:rPr lang="en-US" sz="1800" dirty="0" smtClean="0">
                <a:solidFill>
                  <a:schemeClr val="tx1"/>
                </a:solidFill>
              </a:rPr>
              <a:t>, Chancellor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Abington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Dan </a:t>
            </a:r>
            <a:r>
              <a:rPr lang="en-US" sz="1800" b="1" dirty="0" smtClean="0">
                <a:solidFill>
                  <a:schemeClr val="tx1"/>
                </a:solidFill>
              </a:rPr>
              <a:t>Carter, </a:t>
            </a:r>
            <a:r>
              <a:rPr lang="en-US" sz="1800" dirty="0" smtClean="0">
                <a:solidFill>
                  <a:schemeClr val="tx1"/>
                </a:solidFill>
              </a:rPr>
              <a:t>Professor </a:t>
            </a:r>
            <a:r>
              <a:rPr lang="en-US" sz="1800" dirty="0">
                <a:solidFill>
                  <a:schemeClr val="tx1"/>
                </a:solidFill>
              </a:rPr>
              <a:t>and Director, School of Theatre, </a:t>
            </a:r>
            <a:r>
              <a:rPr lang="en-US" sz="1800" dirty="0" smtClean="0">
                <a:solidFill>
                  <a:schemeClr val="tx1"/>
                </a:solidFill>
              </a:rPr>
              <a:t>University Park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Eric </a:t>
            </a:r>
            <a:r>
              <a:rPr lang="en-US" sz="1800" b="1" dirty="0">
                <a:solidFill>
                  <a:schemeClr val="tx1"/>
                </a:solidFill>
              </a:rPr>
              <a:t>W. </a:t>
            </a:r>
            <a:r>
              <a:rPr lang="en-US" sz="1800" b="1" dirty="0" smtClean="0">
                <a:solidFill>
                  <a:schemeClr val="tx1"/>
                </a:solidFill>
              </a:rPr>
              <a:t>Corty</a:t>
            </a:r>
            <a:r>
              <a:rPr lang="en-US" sz="1800" dirty="0" smtClean="0">
                <a:solidFill>
                  <a:schemeClr val="tx1"/>
                </a:solidFill>
              </a:rPr>
              <a:t>, Director</a:t>
            </a:r>
            <a:r>
              <a:rPr lang="en-US" sz="1800" dirty="0">
                <a:solidFill>
                  <a:schemeClr val="tx1"/>
                </a:solidFill>
              </a:rPr>
              <a:t>, School of Humanities and Social </a:t>
            </a:r>
            <a:r>
              <a:rPr lang="en-US" sz="1800" dirty="0" smtClean="0">
                <a:solidFill>
                  <a:schemeClr val="tx1"/>
                </a:solidFill>
              </a:rPr>
              <a:t>Sciences, </a:t>
            </a:r>
            <a:r>
              <a:rPr lang="en-US" sz="1800" dirty="0">
                <a:solidFill>
                  <a:schemeClr val="tx1"/>
                </a:solidFill>
              </a:rPr>
              <a:t>and Professor of Psychology, </a:t>
            </a:r>
            <a:r>
              <a:rPr lang="en-US" sz="1800" dirty="0" smtClean="0">
                <a:solidFill>
                  <a:schemeClr val="tx1"/>
                </a:solidFill>
              </a:rPr>
              <a:t>Behrend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Laurie </a:t>
            </a:r>
            <a:r>
              <a:rPr lang="en-US" sz="1800" b="1" dirty="0" smtClean="0">
                <a:solidFill>
                  <a:schemeClr val="tx1"/>
                </a:solidFill>
              </a:rPr>
              <a:t>Grobman</a:t>
            </a:r>
            <a:r>
              <a:rPr lang="en-US" sz="1800" dirty="0" smtClean="0">
                <a:solidFill>
                  <a:schemeClr val="tx1"/>
                </a:solidFill>
              </a:rPr>
              <a:t>, Professor </a:t>
            </a:r>
            <a:r>
              <a:rPr lang="en-US" sz="1800" dirty="0">
                <a:solidFill>
                  <a:schemeClr val="tx1"/>
                </a:solidFill>
              </a:rPr>
              <a:t>of English and Women’s Studies, </a:t>
            </a:r>
            <a:r>
              <a:rPr lang="en-US" sz="1800" dirty="0" smtClean="0">
                <a:solidFill>
                  <a:schemeClr val="tx1"/>
                </a:solidFill>
              </a:rPr>
              <a:t>Berks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Wanda </a:t>
            </a:r>
            <a:r>
              <a:rPr lang="en-US" sz="1800" b="1" dirty="0" smtClean="0">
                <a:solidFill>
                  <a:schemeClr val="tx1"/>
                </a:solidFill>
              </a:rPr>
              <a:t>Knight</a:t>
            </a:r>
            <a:r>
              <a:rPr lang="en-US" sz="1800" dirty="0" smtClean="0">
                <a:solidFill>
                  <a:schemeClr val="tx1"/>
                </a:solidFill>
              </a:rPr>
              <a:t>, Associate </a:t>
            </a:r>
            <a:r>
              <a:rPr lang="en-US" sz="1800" dirty="0">
                <a:solidFill>
                  <a:schemeClr val="tx1"/>
                </a:solidFill>
              </a:rPr>
              <a:t>Professor of Art Education, </a:t>
            </a:r>
            <a:r>
              <a:rPr lang="en-US" sz="1800" dirty="0" smtClean="0">
                <a:solidFill>
                  <a:schemeClr val="tx1"/>
                </a:solidFill>
              </a:rPr>
              <a:t>University Park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Joyce </a:t>
            </a:r>
            <a:r>
              <a:rPr lang="en-US" sz="1800" b="1" dirty="0" smtClean="0">
                <a:solidFill>
                  <a:schemeClr val="tx1"/>
                </a:solidFill>
              </a:rPr>
              <a:t>Robinson</a:t>
            </a:r>
            <a:r>
              <a:rPr lang="en-US" sz="1800" dirty="0" smtClean="0">
                <a:solidFill>
                  <a:schemeClr val="tx1"/>
                </a:solidFill>
              </a:rPr>
              <a:t>, Curator</a:t>
            </a:r>
            <a:r>
              <a:rPr lang="en-US" sz="1800" dirty="0">
                <a:solidFill>
                  <a:schemeClr val="tx1"/>
                </a:solidFill>
              </a:rPr>
              <a:t>, Palmer </a:t>
            </a:r>
            <a:r>
              <a:rPr lang="en-US" sz="1800" dirty="0" smtClean="0">
                <a:solidFill>
                  <a:schemeClr val="tx1"/>
                </a:solidFill>
              </a:rPr>
              <a:t>Museum </a:t>
            </a:r>
            <a:r>
              <a:rPr lang="en-US" sz="1800" dirty="0">
                <a:solidFill>
                  <a:schemeClr val="tx1"/>
                </a:solidFill>
              </a:rPr>
              <a:t>of Art, </a:t>
            </a:r>
            <a:r>
              <a:rPr lang="en-US" sz="1800" dirty="0" smtClean="0">
                <a:solidFill>
                  <a:schemeClr val="tx1"/>
                </a:solidFill>
              </a:rPr>
              <a:t>and Affiliate Associate Professor of Art History, University </a:t>
            </a:r>
            <a:r>
              <a:rPr lang="en-US" sz="1800" dirty="0" smtClean="0">
                <a:solidFill>
                  <a:schemeClr val="tx1"/>
                </a:solidFill>
              </a:rPr>
              <a:t>Park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73" y="4661518"/>
            <a:ext cx="1377815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Establish the role of coordinator for </a:t>
            </a:r>
            <a:r>
              <a:rPr lang="en-US" sz="2600" dirty="0" smtClean="0">
                <a:solidFill>
                  <a:schemeClr val="tx1"/>
                </a:solidFill>
              </a:rPr>
              <a:t>arts </a:t>
            </a:r>
            <a:r>
              <a:rPr lang="en-US" sz="2600" dirty="0">
                <a:solidFill>
                  <a:schemeClr val="tx1"/>
                </a:solidFill>
              </a:rPr>
              <a:t>and humanities programming across the campuses.</a:t>
            </a:r>
          </a:p>
          <a:p>
            <a:r>
              <a:rPr lang="en-US" sz="2600" dirty="0">
                <a:solidFill>
                  <a:schemeClr val="tx1"/>
                </a:solidFill>
              </a:rPr>
              <a:t>Draft a vision statement for the arts, humanities, and cultural programs that would define the role of the campuses as cultural destinations.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15" y="4661518"/>
            <a:ext cx="1377815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3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Medium-term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Create </a:t>
            </a:r>
            <a:r>
              <a:rPr lang="en-US" sz="2400" dirty="0">
                <a:solidFill>
                  <a:schemeClr val="tx1"/>
                </a:solidFill>
              </a:rPr>
              <a:t>a shared calendar on the arts and humanities across PSU. (The proposed arts coordinator could be responsible for this task.)</a:t>
            </a:r>
          </a:p>
          <a:p>
            <a:r>
              <a:rPr lang="en-US" sz="2400" dirty="0">
                <a:solidFill>
                  <a:schemeClr val="tx1"/>
                </a:solidFill>
              </a:rPr>
              <a:t>Focus on sharing, networking, and leveraging resources, including technology, to optimize assets, enhance access, and extend transformative cultural experiences across the </a:t>
            </a:r>
            <a:r>
              <a:rPr lang="en-US" sz="2400" dirty="0" smtClean="0">
                <a:solidFill>
                  <a:schemeClr val="tx1"/>
                </a:solidFill>
              </a:rPr>
              <a:t>University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16" y="4661518"/>
            <a:ext cx="1377815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Identify and prioritize the necessary </a:t>
            </a:r>
            <a:r>
              <a:rPr lang="en-US" sz="2400" dirty="0" smtClean="0">
                <a:solidFill>
                  <a:schemeClr val="tx1"/>
                </a:solidFill>
              </a:rPr>
              <a:t>capital, </a:t>
            </a:r>
            <a:r>
              <a:rPr lang="en-US" sz="2400" dirty="0">
                <a:solidFill>
                  <a:schemeClr val="tx1"/>
                </a:solidFill>
              </a:rPr>
              <a:t>financial and human resources for campuses to advance their </a:t>
            </a:r>
            <a:r>
              <a:rPr lang="en-US" sz="2400" dirty="0" smtClean="0">
                <a:solidFill>
                  <a:schemeClr val="tx1"/>
                </a:solidFill>
              </a:rPr>
              <a:t>roles </a:t>
            </a:r>
            <a:r>
              <a:rPr lang="en-US" sz="2400" dirty="0">
                <a:solidFill>
                  <a:schemeClr val="tx1"/>
                </a:solidFill>
              </a:rPr>
              <a:t>as cultural hubs.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89" y="4656853"/>
            <a:ext cx="1377815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Steering 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Increasing student engagement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Research and creative activities in the arts and humanities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Campuses as cultural destinations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002840"/>
            <a:ext cx="7772400" cy="4091475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Student engagement in the arts</a:t>
            </a:r>
            <a:br>
              <a:rPr lang="en-US" dirty="0" smtClean="0"/>
            </a:br>
            <a:r>
              <a:rPr lang="en-US" dirty="0" smtClean="0"/>
              <a:t>and humanities</a:t>
            </a:r>
            <a:endParaRPr lang="en-US" dirty="0"/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and Affiliations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3400" b="1" dirty="0">
                <a:solidFill>
                  <a:schemeClr val="tx1"/>
                </a:solidFill>
              </a:rPr>
              <a:t>Kristin Woolever</a:t>
            </a:r>
            <a:r>
              <a:rPr lang="en-US" sz="3400" dirty="0">
                <a:solidFill>
                  <a:schemeClr val="tx1"/>
                </a:solidFill>
              </a:rPr>
              <a:t>, Chancellor, </a:t>
            </a:r>
            <a:r>
              <a:rPr lang="en-US" sz="3400" dirty="0" smtClean="0">
                <a:solidFill>
                  <a:schemeClr val="tx1"/>
                </a:solidFill>
              </a:rPr>
              <a:t>Brandywine</a:t>
            </a:r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b="1" dirty="0">
                <a:solidFill>
                  <a:schemeClr val="tx1"/>
                </a:solidFill>
              </a:rPr>
              <a:t>Peter Butler</a:t>
            </a:r>
            <a:r>
              <a:rPr lang="en-US" sz="3400" dirty="0">
                <a:solidFill>
                  <a:schemeClr val="tx1"/>
                </a:solidFill>
              </a:rPr>
              <a:t>, Associate Dean for Education and Professor of Biomedical Engineering, College of Engineering, </a:t>
            </a:r>
            <a:r>
              <a:rPr lang="en-US" sz="3400" dirty="0" smtClean="0">
                <a:solidFill>
                  <a:schemeClr val="tx1"/>
                </a:solidFill>
              </a:rPr>
              <a:t>University </a:t>
            </a:r>
            <a:r>
              <a:rPr lang="en-US" sz="3400" dirty="0">
                <a:solidFill>
                  <a:schemeClr val="tx1"/>
                </a:solidFill>
              </a:rPr>
              <a:t>Park</a:t>
            </a:r>
          </a:p>
          <a:p>
            <a:r>
              <a:rPr lang="en-US" sz="3400" b="1" dirty="0">
                <a:solidFill>
                  <a:schemeClr val="tx1"/>
                </a:solidFill>
              </a:rPr>
              <a:t>Hakan Can</a:t>
            </a:r>
            <a:r>
              <a:rPr lang="en-US" sz="3400" dirty="0">
                <a:solidFill>
                  <a:schemeClr val="tx1"/>
                </a:solidFill>
              </a:rPr>
              <a:t>, Associate Professor of Administration of Justice, Penn State </a:t>
            </a:r>
            <a:r>
              <a:rPr lang="en-US" sz="3400" dirty="0" smtClean="0">
                <a:solidFill>
                  <a:schemeClr val="tx1"/>
                </a:solidFill>
              </a:rPr>
              <a:t>Schuylkill</a:t>
            </a:r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b="1" dirty="0">
                <a:solidFill>
                  <a:schemeClr val="tx1"/>
                </a:solidFill>
              </a:rPr>
              <a:t>Doug Cavener</a:t>
            </a:r>
            <a:r>
              <a:rPr lang="en-US" sz="3400" dirty="0">
                <a:solidFill>
                  <a:schemeClr val="tx1"/>
                </a:solidFill>
              </a:rPr>
              <a:t>, Dean, Eberly College of Science, U</a:t>
            </a:r>
            <a:r>
              <a:rPr lang="en-US" sz="3400" dirty="0" smtClean="0">
                <a:solidFill>
                  <a:schemeClr val="tx1"/>
                </a:solidFill>
              </a:rPr>
              <a:t>niversity </a:t>
            </a:r>
            <a:r>
              <a:rPr lang="en-US" sz="3400" dirty="0">
                <a:solidFill>
                  <a:schemeClr val="tx1"/>
                </a:solidFill>
              </a:rPr>
              <a:t>Park</a:t>
            </a:r>
          </a:p>
          <a:p>
            <a:r>
              <a:rPr lang="en-US" sz="3400" b="1" dirty="0">
                <a:solidFill>
                  <a:schemeClr val="tx1"/>
                </a:solidFill>
              </a:rPr>
              <a:t>Melissa Croushorn</a:t>
            </a:r>
            <a:r>
              <a:rPr lang="en-US" sz="3400" dirty="0">
                <a:solidFill>
                  <a:schemeClr val="tx1"/>
                </a:solidFill>
              </a:rPr>
              <a:t>, Student Engagement Manager, College of Arts </a:t>
            </a:r>
            <a:r>
              <a:rPr lang="en-US" sz="3400" dirty="0" smtClean="0">
                <a:solidFill>
                  <a:schemeClr val="tx1"/>
                </a:solidFill>
              </a:rPr>
              <a:t>and </a:t>
            </a:r>
            <a:r>
              <a:rPr lang="en-US" sz="3400" dirty="0">
                <a:solidFill>
                  <a:schemeClr val="tx1"/>
                </a:solidFill>
              </a:rPr>
              <a:t>Architecture and </a:t>
            </a:r>
            <a:r>
              <a:rPr lang="en-US" sz="3400" dirty="0" smtClean="0">
                <a:solidFill>
                  <a:schemeClr val="tx1"/>
                </a:solidFill>
              </a:rPr>
              <a:t>Student </a:t>
            </a:r>
            <a:r>
              <a:rPr lang="en-US" sz="3400" dirty="0">
                <a:solidFill>
                  <a:schemeClr val="tx1"/>
                </a:solidFill>
              </a:rPr>
              <a:t>Affairs, </a:t>
            </a:r>
            <a:r>
              <a:rPr lang="en-US" sz="3400" dirty="0" smtClean="0">
                <a:solidFill>
                  <a:schemeClr val="tx1"/>
                </a:solidFill>
              </a:rPr>
              <a:t>University </a:t>
            </a:r>
            <a:r>
              <a:rPr lang="en-US" sz="3400" dirty="0">
                <a:solidFill>
                  <a:schemeClr val="tx1"/>
                </a:solidFill>
              </a:rPr>
              <a:t>Park</a:t>
            </a:r>
          </a:p>
          <a:p>
            <a:r>
              <a:rPr lang="en-US" sz="3400" b="1" dirty="0">
                <a:solidFill>
                  <a:schemeClr val="tx1"/>
                </a:solidFill>
              </a:rPr>
              <a:t>Carey Eckhardt</a:t>
            </a:r>
            <a:r>
              <a:rPr lang="en-US" sz="3400" dirty="0">
                <a:solidFill>
                  <a:schemeClr val="tx1"/>
                </a:solidFill>
              </a:rPr>
              <a:t>, Director of the School of Global Languages, Literatures, and Culture and Professor of Comparative Literature and English, </a:t>
            </a:r>
            <a:r>
              <a:rPr lang="en-US" sz="3400" dirty="0" smtClean="0">
                <a:solidFill>
                  <a:schemeClr val="tx1"/>
                </a:solidFill>
              </a:rPr>
              <a:t>University </a:t>
            </a:r>
            <a:r>
              <a:rPr lang="en-US" sz="3400" dirty="0">
                <a:solidFill>
                  <a:schemeClr val="tx1"/>
                </a:solidFill>
              </a:rPr>
              <a:t>Park</a:t>
            </a:r>
          </a:p>
          <a:p>
            <a:r>
              <a:rPr lang="en-US" sz="3400" b="1" dirty="0">
                <a:solidFill>
                  <a:schemeClr val="tx1"/>
                </a:solidFill>
              </a:rPr>
              <a:t>Susan Russell</a:t>
            </a:r>
            <a:r>
              <a:rPr lang="en-US" sz="3400" dirty="0">
                <a:solidFill>
                  <a:schemeClr val="tx1"/>
                </a:solidFill>
              </a:rPr>
              <a:t>, </a:t>
            </a:r>
            <a:r>
              <a:rPr lang="en-US" sz="3400" dirty="0" smtClean="0">
                <a:solidFill>
                  <a:schemeClr val="tx1"/>
                </a:solidFill>
              </a:rPr>
              <a:t>Associate </a:t>
            </a:r>
            <a:r>
              <a:rPr lang="en-US" sz="3400" dirty="0">
                <a:solidFill>
                  <a:schemeClr val="tx1"/>
                </a:solidFill>
              </a:rPr>
              <a:t>Professor of Theater and Penn State Laureate, 2014-15, College of </a:t>
            </a:r>
            <a:r>
              <a:rPr lang="en-US" sz="3400" dirty="0" smtClean="0">
                <a:solidFill>
                  <a:schemeClr val="tx1"/>
                </a:solidFill>
              </a:rPr>
              <a:t>Arts and Architecture</a:t>
            </a:r>
            <a:r>
              <a:rPr lang="en-US" sz="3400" dirty="0">
                <a:solidFill>
                  <a:schemeClr val="tx1"/>
                </a:solidFill>
              </a:rPr>
              <a:t>, </a:t>
            </a:r>
            <a:r>
              <a:rPr lang="en-US" sz="3400" dirty="0" smtClean="0">
                <a:solidFill>
                  <a:schemeClr val="tx1"/>
                </a:solidFill>
              </a:rPr>
              <a:t>University </a:t>
            </a:r>
            <a:r>
              <a:rPr lang="en-US" sz="3400" dirty="0">
                <a:solidFill>
                  <a:schemeClr val="tx1"/>
                </a:solidFill>
              </a:rPr>
              <a:t>Park</a:t>
            </a:r>
          </a:p>
          <a:p>
            <a:r>
              <a:rPr lang="en-US" sz="3400" b="1" dirty="0">
                <a:solidFill>
                  <a:schemeClr val="tx1"/>
                </a:solidFill>
              </a:rPr>
              <a:t>Paul Taylor</a:t>
            </a:r>
            <a:r>
              <a:rPr lang="en-US" sz="3400" dirty="0">
                <a:solidFill>
                  <a:schemeClr val="tx1"/>
                </a:solidFill>
              </a:rPr>
              <a:t>, Associate Dean for Undergraduate Studies and Associate Professor of Philosophy and African American Studies, College of </a:t>
            </a:r>
            <a:r>
              <a:rPr lang="en-US" sz="3400" dirty="0" smtClean="0">
                <a:solidFill>
                  <a:schemeClr val="tx1"/>
                </a:solidFill>
              </a:rPr>
              <a:t>the Liberal </a:t>
            </a:r>
            <a:r>
              <a:rPr lang="en-US" sz="3400" dirty="0">
                <a:solidFill>
                  <a:schemeClr val="tx1"/>
                </a:solidFill>
              </a:rPr>
              <a:t>Arts, </a:t>
            </a:r>
            <a:r>
              <a:rPr lang="en-US" sz="3400" dirty="0" smtClean="0">
                <a:solidFill>
                  <a:schemeClr val="tx1"/>
                </a:solidFill>
              </a:rPr>
              <a:t>University </a:t>
            </a:r>
            <a:r>
              <a:rPr lang="en-US" sz="3400" dirty="0">
                <a:solidFill>
                  <a:schemeClr val="tx1"/>
                </a:solidFill>
              </a:rPr>
              <a:t>Park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33" y="4646095"/>
            <a:ext cx="1377815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Establish a General Education Integrative committee and increase support for cross-disciplinary (inter-domain) team-teaching involving Arts </a:t>
            </a:r>
            <a:r>
              <a:rPr lang="en-US" sz="2600" dirty="0" smtClean="0">
                <a:solidFill>
                  <a:schemeClr val="tx1"/>
                </a:solidFill>
              </a:rPr>
              <a:t>and </a:t>
            </a:r>
            <a:r>
              <a:rPr lang="en-US" sz="2600" dirty="0">
                <a:solidFill>
                  <a:schemeClr val="tx1"/>
                </a:solidFill>
              </a:rPr>
              <a:t>Humanities disciplines and </a:t>
            </a:r>
            <a:r>
              <a:rPr lang="en-US" sz="2600" dirty="0" smtClean="0">
                <a:solidFill>
                  <a:schemeClr val="tx1"/>
                </a:solidFill>
              </a:rPr>
              <a:t>STEM.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Create more Arts </a:t>
            </a:r>
            <a:r>
              <a:rPr lang="en-US" sz="2600" dirty="0" smtClean="0">
                <a:solidFill>
                  <a:schemeClr val="tx1"/>
                </a:solidFill>
              </a:rPr>
              <a:t>and </a:t>
            </a:r>
            <a:r>
              <a:rPr lang="en-US" sz="2600" dirty="0">
                <a:solidFill>
                  <a:schemeClr val="tx1"/>
                </a:solidFill>
              </a:rPr>
              <a:t>Humanities-related global experiences, increase diversity through more participation at less-common locations, and expand language and culture </a:t>
            </a:r>
            <a:r>
              <a:rPr lang="en-US" sz="2600" dirty="0" smtClean="0">
                <a:solidFill>
                  <a:schemeClr val="tx1"/>
                </a:solidFill>
              </a:rPr>
              <a:t>preparation.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88" y="4654414"/>
            <a:ext cx="1377815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Medium-term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Expand central funding for Arts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Humanities engaged scholarship for faculty, staff, and </a:t>
            </a:r>
            <a:r>
              <a:rPr lang="en-US" sz="2400" dirty="0" smtClean="0">
                <a:solidFill>
                  <a:schemeClr val="tx1"/>
                </a:solidFill>
              </a:rPr>
              <a:t>students.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32" y="4656853"/>
            <a:ext cx="1377815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 smtClean="0">
                <a:solidFill>
                  <a:schemeClr val="tx1"/>
                </a:solidFill>
              </a:rPr>
              <a:t>Ensure </a:t>
            </a:r>
            <a:r>
              <a:rPr lang="en-US" sz="5100" dirty="0">
                <a:solidFill>
                  <a:schemeClr val="tx1"/>
                </a:solidFill>
              </a:rPr>
              <a:t>that at least 75% of PSU undergraduates participate in at least one meaningful and sustained </a:t>
            </a:r>
            <a:r>
              <a:rPr lang="en-US" sz="5100" dirty="0" smtClean="0">
                <a:solidFill>
                  <a:schemeClr val="tx1"/>
                </a:solidFill>
              </a:rPr>
              <a:t>Arts and  </a:t>
            </a:r>
            <a:r>
              <a:rPr lang="en-US" sz="5100" dirty="0">
                <a:solidFill>
                  <a:schemeClr val="tx1"/>
                </a:solidFill>
              </a:rPr>
              <a:t>Humanities engaged scholarship experience, such as undergraduate research or performance, internship, or global engagement opportunity.</a:t>
            </a:r>
          </a:p>
          <a:p>
            <a:r>
              <a:rPr lang="en-US" sz="5100" dirty="0">
                <a:solidFill>
                  <a:schemeClr val="tx1"/>
                </a:solidFill>
              </a:rPr>
              <a:t>Take place in scaffolded multi-year series of engagement events, etc.  </a:t>
            </a:r>
          </a:p>
          <a:p>
            <a:r>
              <a:rPr lang="en-US" sz="5100" dirty="0">
                <a:solidFill>
                  <a:schemeClr val="tx1"/>
                </a:solidFill>
              </a:rPr>
              <a:t>Faculty involvement is key as part of these experiences.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32" y="4656853"/>
            <a:ext cx="1377815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129554"/>
            <a:ext cx="7772400" cy="2735362"/>
          </a:xfrm>
        </p:spPr>
        <p:txBody>
          <a:bodyPr>
            <a:normAutofit/>
          </a:bodyPr>
          <a:lstStyle/>
          <a:p>
            <a:r>
              <a:rPr lang="en-US" dirty="0" smtClean="0"/>
              <a:t>Research and creative activities in the arts and humanities</a:t>
            </a:r>
            <a:endParaRPr lang="en-US" dirty="0"/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 and Affiliations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Kathy Bieschke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Interim </a:t>
            </a:r>
            <a:r>
              <a:rPr lang="en-US" dirty="0">
                <a:solidFill>
                  <a:schemeClr val="tx1"/>
                </a:solidFill>
              </a:rPr>
              <a:t>Dean, Schreyer Honors College, University </a:t>
            </a:r>
            <a:r>
              <a:rPr lang="en-US" dirty="0" smtClean="0">
                <a:solidFill>
                  <a:schemeClr val="tx1"/>
                </a:solidFill>
              </a:rPr>
              <a:t>Park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Andrew Belser</a:t>
            </a:r>
            <a:r>
              <a:rPr lang="en-US" dirty="0">
                <a:solidFill>
                  <a:schemeClr val="tx1"/>
                </a:solidFill>
              </a:rPr>
              <a:t>, Director, Arts and Design Research Incubator, Professor of Theatre, University </a:t>
            </a:r>
            <a:r>
              <a:rPr lang="en-US" dirty="0" smtClean="0">
                <a:solidFill>
                  <a:schemeClr val="tx1"/>
                </a:solidFill>
              </a:rPr>
              <a:t>Park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Michael Bérubé</a:t>
            </a:r>
            <a:r>
              <a:rPr lang="en-US" dirty="0">
                <a:solidFill>
                  <a:schemeClr val="tx1"/>
                </a:solidFill>
              </a:rPr>
              <a:t>, Sparks Professor of English and Director, Institute for the Arts and Humanities, University </a:t>
            </a:r>
            <a:r>
              <a:rPr lang="en-US" dirty="0" smtClean="0">
                <a:solidFill>
                  <a:schemeClr val="tx1"/>
                </a:solidFill>
              </a:rPr>
              <a:t>Park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William </a:t>
            </a:r>
            <a:r>
              <a:rPr lang="en-US" b="1" dirty="0" err="1" smtClean="0">
                <a:solidFill>
                  <a:schemeClr val="tx1"/>
                </a:solidFill>
              </a:rPr>
              <a:t>Cromar</a:t>
            </a:r>
            <a:r>
              <a:rPr lang="en-US" dirty="0">
                <a:solidFill>
                  <a:schemeClr val="tx1"/>
                </a:solidFill>
              </a:rPr>
              <a:t>, Senior Lecturer in Art (New Media), </a:t>
            </a:r>
            <a:r>
              <a:rPr lang="en-US" dirty="0" smtClean="0">
                <a:solidFill>
                  <a:schemeClr val="tx1"/>
                </a:solidFill>
              </a:rPr>
              <a:t>Abington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Eric Hayot</a:t>
            </a:r>
            <a:r>
              <a:rPr lang="en-US" dirty="0">
                <a:solidFill>
                  <a:schemeClr val="tx1"/>
                </a:solidFill>
              </a:rPr>
              <a:t>, Distinguished Professor of Comparative Literature and Asian </a:t>
            </a:r>
            <a:r>
              <a:rPr lang="en-US" dirty="0" smtClean="0">
                <a:solidFill>
                  <a:schemeClr val="tx1"/>
                </a:solidFill>
              </a:rPr>
              <a:t>Studies and Director</a:t>
            </a:r>
            <a:r>
              <a:rPr lang="en-US" dirty="0">
                <a:solidFill>
                  <a:schemeClr val="tx1"/>
                </a:solidFill>
              </a:rPr>
              <a:t>, Center for Humanities and Information (CHI), University Park</a:t>
            </a:r>
          </a:p>
          <a:p>
            <a:r>
              <a:rPr lang="en-US" b="1" dirty="0">
                <a:solidFill>
                  <a:schemeClr val="tx1"/>
                </a:solidFill>
              </a:rPr>
              <a:t>Athena Jackson</a:t>
            </a:r>
            <a:r>
              <a:rPr lang="en-US" dirty="0">
                <a:solidFill>
                  <a:schemeClr val="tx1"/>
                </a:solidFill>
              </a:rPr>
              <a:t>, Huck Chair and Head, Eberly Family Special Collections, University Libraries</a:t>
            </a:r>
          </a:p>
          <a:p>
            <a:r>
              <a:rPr lang="en-US" b="1" dirty="0">
                <a:solidFill>
                  <a:schemeClr val="tx1"/>
                </a:solidFill>
              </a:rPr>
              <a:t>Jaime </a:t>
            </a:r>
            <a:r>
              <a:rPr lang="en-US" b="1" dirty="0" smtClean="0">
                <a:solidFill>
                  <a:schemeClr val="tx1"/>
                </a:solidFill>
              </a:rPr>
              <a:t>Schultz</a:t>
            </a:r>
            <a:r>
              <a:rPr lang="en-US" dirty="0">
                <a:solidFill>
                  <a:schemeClr val="tx1"/>
                </a:solidFill>
              </a:rPr>
              <a:t>, Associate Professor, Kinesiology; University Park</a:t>
            </a:r>
          </a:p>
          <a:p>
            <a:r>
              <a:rPr lang="en-US" b="1" dirty="0">
                <a:solidFill>
                  <a:schemeClr val="tx1"/>
                </a:solidFill>
              </a:rPr>
              <a:t>Rebecca Strzelec</a:t>
            </a:r>
            <a:r>
              <a:rPr lang="en-US" dirty="0">
                <a:solidFill>
                  <a:schemeClr val="tx1"/>
                </a:solidFill>
              </a:rPr>
              <a:t>, Professor of Visual Arts, Penn State Laureate, </a:t>
            </a:r>
            <a:r>
              <a:rPr lang="en-US" dirty="0" smtClean="0">
                <a:solidFill>
                  <a:schemeClr val="tx1"/>
                </a:solidFill>
              </a:rPr>
              <a:t>Altoona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84" y="4656853"/>
            <a:ext cx="1377815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LH master">
  <a:themeElements>
    <a:clrScheme name="PSLH 2">
      <a:dk1>
        <a:sysClr val="windowText" lastClr="000000"/>
      </a:dk1>
      <a:lt1>
        <a:sysClr val="window" lastClr="FFFFFF"/>
      </a:lt1>
      <a:dk2>
        <a:srgbClr val="242852"/>
      </a:dk2>
      <a:lt2>
        <a:srgbClr val="C4E0FF"/>
      </a:lt2>
      <a:accent1>
        <a:srgbClr val="629DD1"/>
      </a:accent1>
      <a:accent2>
        <a:srgbClr val="0461C8"/>
      </a:accent2>
      <a:accent3>
        <a:srgbClr val="AAB5D0"/>
      </a:accent3>
      <a:accent4>
        <a:srgbClr val="1D2C5A"/>
      </a:accent4>
      <a:accent5>
        <a:srgbClr val="76CBD5"/>
      </a:accent5>
      <a:accent6>
        <a:srgbClr val="7F95DE"/>
      </a:accent6>
      <a:hlink>
        <a:srgbClr val="20ACC3"/>
      </a:hlink>
      <a:folHlink>
        <a:srgbClr val="A962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SLH master">
  <a:themeElements>
    <a:clrScheme name="PSLH 2">
      <a:dk1>
        <a:sysClr val="windowText" lastClr="000000"/>
      </a:dk1>
      <a:lt1>
        <a:sysClr val="window" lastClr="FFFFFF"/>
      </a:lt1>
      <a:dk2>
        <a:srgbClr val="242852"/>
      </a:dk2>
      <a:lt2>
        <a:srgbClr val="C4E0FF"/>
      </a:lt2>
      <a:accent1>
        <a:srgbClr val="629DD1"/>
      </a:accent1>
      <a:accent2>
        <a:srgbClr val="0461C8"/>
      </a:accent2>
      <a:accent3>
        <a:srgbClr val="AAB5D0"/>
      </a:accent3>
      <a:accent4>
        <a:srgbClr val="1D2C5A"/>
      </a:accent4>
      <a:accent5>
        <a:srgbClr val="76CBD5"/>
      </a:accent5>
      <a:accent6>
        <a:srgbClr val="7F95DE"/>
      </a:accent6>
      <a:hlink>
        <a:srgbClr val="20ACC3"/>
      </a:hlink>
      <a:folHlink>
        <a:srgbClr val="A962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8069</TotalTime>
  <Words>755</Words>
  <Application>Microsoft Office PowerPoint</Application>
  <PresentationFormat>On-screen Show (16:9)</PresentationFormat>
  <Paragraphs>76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Book</vt:lpstr>
      <vt:lpstr>Rockwell</vt:lpstr>
      <vt:lpstr>PSLH master</vt:lpstr>
      <vt:lpstr>2_PSLH master</vt:lpstr>
      <vt:lpstr>Regional Strategic Planning Forum</vt:lpstr>
      <vt:lpstr>Three Steering Committees</vt:lpstr>
      <vt:lpstr>Increasing Student engagement in the arts and humanities</vt:lpstr>
      <vt:lpstr>Members and Affiliations</vt:lpstr>
      <vt:lpstr>Short-term initiatives</vt:lpstr>
      <vt:lpstr>Medium-term initiatives</vt:lpstr>
      <vt:lpstr>Long-term initiatives</vt:lpstr>
      <vt:lpstr>Research and creative activities in the arts and humanities</vt:lpstr>
      <vt:lpstr>Members and Affiliations</vt:lpstr>
      <vt:lpstr>Short-term initiatives</vt:lpstr>
      <vt:lpstr>Medium-term initiatives</vt:lpstr>
      <vt:lpstr>Long-term initiatives</vt:lpstr>
      <vt:lpstr>CaMPUSES AS CULTURAL DESTINATIONS</vt:lpstr>
      <vt:lpstr>Members and Affiliations</vt:lpstr>
      <vt:lpstr>Short-term initiatives</vt:lpstr>
      <vt:lpstr>Medium-term initiatives</vt:lpstr>
      <vt:lpstr>Long-term initiatives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Provost's Report</dc:title>
  <dc:creator>nick.jones@psu.edu;John Delavan</dc:creator>
  <cp:keywords>Penn State University; Board of Trustees; Commonwealth Campuses; Strategic Plan</cp:keywords>
  <cp:lastModifiedBy>John Delavan</cp:lastModifiedBy>
  <cp:revision>566</cp:revision>
  <cp:lastPrinted>2015-01-14T16:17:38Z</cp:lastPrinted>
  <dcterms:created xsi:type="dcterms:W3CDTF">2014-01-15T19:58:58Z</dcterms:created>
  <dcterms:modified xsi:type="dcterms:W3CDTF">2017-02-23T15:04:05Z</dcterms:modified>
  <cp:category>Board of Trustees Meetings</cp:category>
</cp:coreProperties>
</file>