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22" r:id="rId2"/>
    <p:sldMasterId id="2147483734" r:id="rId3"/>
    <p:sldMasterId id="2147483736" r:id="rId4"/>
  </p:sldMasterIdLst>
  <p:notesMasterIdLst>
    <p:notesMasterId r:id="rId23"/>
  </p:notesMasterIdLst>
  <p:handoutMasterIdLst>
    <p:handoutMasterId r:id="rId24"/>
  </p:handoutMasterIdLst>
  <p:sldIdLst>
    <p:sldId id="373" r:id="rId5"/>
    <p:sldId id="462" r:id="rId6"/>
    <p:sldId id="525" r:id="rId7"/>
    <p:sldId id="508" r:id="rId8"/>
    <p:sldId id="471" r:id="rId9"/>
    <p:sldId id="468" r:id="rId10"/>
    <p:sldId id="533" r:id="rId11"/>
    <p:sldId id="532" r:id="rId12"/>
    <p:sldId id="473" r:id="rId13"/>
    <p:sldId id="535" r:id="rId14"/>
    <p:sldId id="536" r:id="rId15"/>
    <p:sldId id="537" r:id="rId16"/>
    <p:sldId id="538" r:id="rId17"/>
    <p:sldId id="539" r:id="rId18"/>
    <p:sldId id="528" r:id="rId19"/>
    <p:sldId id="530" r:id="rId20"/>
    <p:sldId id="524" r:id="rId21"/>
    <p:sldId id="46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6">
          <p15:clr>
            <a:srgbClr val="A4A3A4"/>
          </p15:clr>
        </p15:guide>
        <p15:guide id="3" orient="horz" pos="16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81732" autoAdjust="0"/>
  </p:normalViewPr>
  <p:slideViewPr>
    <p:cSldViewPr snapToGrid="0" snapToObjects="1">
      <p:cViewPr varScale="1">
        <p:scale>
          <a:sx n="111" d="100"/>
          <a:sy n="111" d="100"/>
        </p:scale>
        <p:origin x="1188" y="78"/>
      </p:cViewPr>
      <p:guideLst>
        <p:guide orient="horz" pos="1610"/>
        <p:guide pos="2886"/>
        <p:guide orient="horz" pos="1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5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35458-4E15-4958-AE95-D1AB09808D0C}" type="doc">
      <dgm:prSet loTypeId="urn:microsoft.com/office/officeart/2005/8/layout/cycle8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C16F883-FF5F-4780-8A15-EF947B98F6AC}">
      <dgm:prSet phldrT="[Text]"/>
      <dgm:spPr>
        <a:xfrm>
          <a:off x="156810" y="374653"/>
          <a:ext cx="1438906" cy="1438906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Sense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41B1BB-A8B9-4408-BCC4-1762325B3EAA}" type="parTrans" cxnId="{66C582DB-C08E-4992-B2F9-BF6FCDE23CC5}">
      <dgm:prSet/>
      <dgm:spPr/>
      <dgm:t>
        <a:bodyPr/>
        <a:lstStyle/>
        <a:p>
          <a:endParaRPr lang="en-US"/>
        </a:p>
      </dgm:t>
    </dgm:pt>
    <dgm:pt modelId="{E233C5C5-5549-42D6-A5B8-B7B7F2B8A485}" type="sibTrans" cxnId="{66C582DB-C08E-4992-B2F9-BF6FCDE23CC5}">
      <dgm:prSet/>
      <dgm:spPr/>
      <dgm:t>
        <a:bodyPr/>
        <a:lstStyle/>
        <a:p>
          <a:endParaRPr lang="en-US"/>
        </a:p>
      </dgm:t>
    </dgm:pt>
    <dgm:pt modelId="{5A020A4B-052D-46F1-9F99-C26E1C1AA5EE}">
      <dgm:prSet phldrT="[Text]"/>
      <dgm:spPr>
        <a:xfrm>
          <a:off x="128841" y="453729"/>
          <a:ext cx="1438906" cy="1438906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</a:t>
          </a:r>
        </a:p>
      </dgm:t>
    </dgm:pt>
    <dgm:pt modelId="{6DB78947-1D2B-4E9C-BBEC-C695D95DB43C}" type="parTrans" cxnId="{A0190BB0-63F3-478E-8588-A49D6290523E}">
      <dgm:prSet/>
      <dgm:spPr/>
      <dgm:t>
        <a:bodyPr/>
        <a:lstStyle/>
        <a:p>
          <a:endParaRPr lang="en-US"/>
        </a:p>
      </dgm:t>
    </dgm:pt>
    <dgm:pt modelId="{25653472-8656-4E66-9CA9-A18D82CADF17}" type="sibTrans" cxnId="{A0190BB0-63F3-478E-8588-A49D6290523E}">
      <dgm:prSet/>
      <dgm:spPr/>
      <dgm:t>
        <a:bodyPr/>
        <a:lstStyle/>
        <a:p>
          <a:endParaRPr lang="en-US"/>
        </a:p>
      </dgm:t>
    </dgm:pt>
    <dgm:pt modelId="{5F0B79D8-CE64-4361-A1DF-32E519365F5D}">
      <dgm:prSet phldrT="[Text]"/>
      <dgm:spPr>
        <a:xfrm>
          <a:off x="104050" y="413024"/>
          <a:ext cx="1438906" cy="1438906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Intervene</a:t>
          </a:r>
        </a:p>
      </dgm:t>
    </dgm:pt>
    <dgm:pt modelId="{F2EF3CDE-091F-4671-AA4F-AC0E7D648006}" type="parTrans" cxnId="{E23BA818-1C02-4FB5-81CA-7B5E4EBC6624}">
      <dgm:prSet/>
      <dgm:spPr/>
      <dgm:t>
        <a:bodyPr/>
        <a:lstStyle/>
        <a:p>
          <a:endParaRPr lang="en-US"/>
        </a:p>
      </dgm:t>
    </dgm:pt>
    <dgm:pt modelId="{92414575-B308-4C31-8EE0-607992E14859}" type="sibTrans" cxnId="{E23BA818-1C02-4FB5-81CA-7B5E4EBC6624}">
      <dgm:prSet/>
      <dgm:spPr/>
      <dgm:t>
        <a:bodyPr/>
        <a:lstStyle/>
        <a:p>
          <a:endParaRPr lang="en-US"/>
        </a:p>
      </dgm:t>
    </dgm:pt>
    <dgm:pt modelId="{6B538B0A-5DBC-4CE9-AC8A-44AFC3FE202D}">
      <dgm:prSet phldrT="[Text]"/>
      <dgm:spPr>
        <a:xfrm>
          <a:off x="91245" y="351357"/>
          <a:ext cx="1438906" cy="1438906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Evaluate</a:t>
          </a:r>
        </a:p>
      </dgm:t>
    </dgm:pt>
    <dgm:pt modelId="{7B55535D-4A5D-465E-9DAD-CA2015476CC5}" type="parTrans" cxnId="{73146E40-763C-4473-81C0-55393BF825A4}">
      <dgm:prSet/>
      <dgm:spPr/>
      <dgm:t>
        <a:bodyPr/>
        <a:lstStyle/>
        <a:p>
          <a:endParaRPr lang="en-US"/>
        </a:p>
      </dgm:t>
    </dgm:pt>
    <dgm:pt modelId="{F73797F4-146C-4899-9B5C-9D83F94F5BA7}" type="sibTrans" cxnId="{73146E40-763C-4473-81C0-55393BF825A4}">
      <dgm:prSet/>
      <dgm:spPr/>
      <dgm:t>
        <a:bodyPr/>
        <a:lstStyle/>
        <a:p>
          <a:endParaRPr lang="en-US"/>
        </a:p>
      </dgm:t>
    </dgm:pt>
    <dgm:pt modelId="{8F78C4B7-0D95-46EF-907D-21A98568E865}">
      <dgm:prSet phldrT="[Text]"/>
      <dgm:spPr>
        <a:xfrm>
          <a:off x="190540" y="453731"/>
          <a:ext cx="1438906" cy="1438906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54ADE1-E0EE-4E05-8A3B-A8C8950EE1B4}" type="sibTrans" cxnId="{E5015FC1-5EB9-4423-BABA-6AA094E26F35}">
      <dgm:prSet/>
      <dgm:spPr/>
      <dgm:t>
        <a:bodyPr/>
        <a:lstStyle/>
        <a:p>
          <a:endParaRPr lang="en-US"/>
        </a:p>
      </dgm:t>
    </dgm:pt>
    <dgm:pt modelId="{744BB683-D704-42D0-904A-D9A5CD3B7809}" type="parTrans" cxnId="{E5015FC1-5EB9-4423-BABA-6AA094E26F35}">
      <dgm:prSet/>
      <dgm:spPr/>
      <dgm:t>
        <a:bodyPr/>
        <a:lstStyle/>
        <a:p>
          <a:endParaRPr lang="en-US"/>
        </a:p>
      </dgm:t>
    </dgm:pt>
    <dgm:pt modelId="{5D2D67B1-4BDF-4B56-B90E-2BEA38488B3F}" type="pres">
      <dgm:prSet presAssocID="{86135458-4E15-4958-AE95-D1AB09808D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F8B2B-AA1C-4685-90E2-36A533E62309}" type="pres">
      <dgm:prSet presAssocID="{86135458-4E15-4958-AE95-D1AB09808D0C}" presName="wedge1" presStyleLbl="node1" presStyleIdx="0" presStyleCnt="5" custLinFactNeighborX="0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en-US"/>
        </a:p>
      </dgm:t>
    </dgm:pt>
    <dgm:pt modelId="{6CB9F566-2185-47AD-9FD2-4ADE60751EB7}" type="pres">
      <dgm:prSet presAssocID="{86135458-4E15-4958-AE95-D1AB09808D0C}" presName="dummy1a" presStyleCnt="0"/>
      <dgm:spPr/>
      <dgm:t>
        <a:bodyPr/>
        <a:lstStyle/>
        <a:p>
          <a:endParaRPr lang="en-US"/>
        </a:p>
      </dgm:t>
    </dgm:pt>
    <dgm:pt modelId="{9F188B8E-6833-4758-B9EE-AB440A541C04}" type="pres">
      <dgm:prSet presAssocID="{86135458-4E15-4958-AE95-D1AB09808D0C}" presName="dummy1b" presStyleCnt="0"/>
      <dgm:spPr/>
      <dgm:t>
        <a:bodyPr/>
        <a:lstStyle/>
        <a:p>
          <a:endParaRPr lang="en-US"/>
        </a:p>
      </dgm:t>
    </dgm:pt>
    <dgm:pt modelId="{25E263DF-1580-4E67-9189-07FBCFCC7460}" type="pres">
      <dgm:prSet presAssocID="{86135458-4E15-4958-AE95-D1AB09808D0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EED44-29AB-4702-B6EB-6D4479475251}" type="pres">
      <dgm:prSet presAssocID="{86135458-4E15-4958-AE95-D1AB09808D0C}" presName="wedge2" presStyleLbl="node1" presStyleIdx="1" presStyleCnt="5" custLinFactNeighborX="1487" custLinFactNeighborY="2829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en-US"/>
        </a:p>
      </dgm:t>
    </dgm:pt>
    <dgm:pt modelId="{DF502250-B764-4C15-AC38-90DE0D407476}" type="pres">
      <dgm:prSet presAssocID="{86135458-4E15-4958-AE95-D1AB09808D0C}" presName="dummy2a" presStyleCnt="0"/>
      <dgm:spPr/>
      <dgm:t>
        <a:bodyPr/>
        <a:lstStyle/>
        <a:p>
          <a:endParaRPr lang="en-US"/>
        </a:p>
      </dgm:t>
    </dgm:pt>
    <dgm:pt modelId="{A71DE297-54CE-40A6-A0DF-B06DAA11BF8B}" type="pres">
      <dgm:prSet presAssocID="{86135458-4E15-4958-AE95-D1AB09808D0C}" presName="dummy2b" presStyleCnt="0"/>
      <dgm:spPr/>
      <dgm:t>
        <a:bodyPr/>
        <a:lstStyle/>
        <a:p>
          <a:endParaRPr lang="en-US"/>
        </a:p>
      </dgm:t>
    </dgm:pt>
    <dgm:pt modelId="{1E3D1DEC-EEF7-4FA2-96CC-BBDA81DC53BB}" type="pres">
      <dgm:prSet presAssocID="{86135458-4E15-4958-AE95-D1AB09808D0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817D-72DA-4A1D-A154-A46031DB2CBE}" type="pres">
      <dgm:prSet presAssocID="{86135458-4E15-4958-AE95-D1AB09808D0C}" presName="wedge3" presStyleLbl="node1" presStyleIdx="2" presStyleCnt="5" custLinFactNeighborX="-539" custLinFactNeighborY="1186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en-US"/>
        </a:p>
      </dgm:t>
    </dgm:pt>
    <dgm:pt modelId="{60984FE2-99EF-424F-9583-4E9163EBD764}" type="pres">
      <dgm:prSet presAssocID="{86135458-4E15-4958-AE95-D1AB09808D0C}" presName="dummy3a" presStyleCnt="0"/>
      <dgm:spPr/>
      <dgm:t>
        <a:bodyPr/>
        <a:lstStyle/>
        <a:p>
          <a:endParaRPr lang="en-US"/>
        </a:p>
      </dgm:t>
    </dgm:pt>
    <dgm:pt modelId="{A46041A1-2353-4902-B894-CB96AE8D33BF}" type="pres">
      <dgm:prSet presAssocID="{86135458-4E15-4958-AE95-D1AB09808D0C}" presName="dummy3b" presStyleCnt="0"/>
      <dgm:spPr/>
      <dgm:t>
        <a:bodyPr/>
        <a:lstStyle/>
        <a:p>
          <a:endParaRPr lang="en-US"/>
        </a:p>
      </dgm:t>
    </dgm:pt>
    <dgm:pt modelId="{17D7ADF5-1646-407B-831D-C97AEEFCC3EE}" type="pres">
      <dgm:prSet presAssocID="{86135458-4E15-4958-AE95-D1AB09808D0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82A14-9F12-476C-878C-0E3436B582A0}" type="pres">
      <dgm:prSet presAssocID="{86135458-4E15-4958-AE95-D1AB09808D0C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en-US"/>
        </a:p>
      </dgm:t>
    </dgm:pt>
    <dgm:pt modelId="{8B0C8EE9-9ACF-444E-B990-56B9713B270E}" type="pres">
      <dgm:prSet presAssocID="{86135458-4E15-4958-AE95-D1AB09808D0C}" presName="dummy4a" presStyleCnt="0"/>
      <dgm:spPr/>
      <dgm:t>
        <a:bodyPr/>
        <a:lstStyle/>
        <a:p>
          <a:endParaRPr lang="en-US"/>
        </a:p>
      </dgm:t>
    </dgm:pt>
    <dgm:pt modelId="{68F0F908-46C9-4118-8FD8-4C09E4F532E9}" type="pres">
      <dgm:prSet presAssocID="{86135458-4E15-4958-AE95-D1AB09808D0C}" presName="dummy4b" presStyleCnt="0"/>
      <dgm:spPr/>
      <dgm:t>
        <a:bodyPr/>
        <a:lstStyle/>
        <a:p>
          <a:endParaRPr lang="en-US"/>
        </a:p>
      </dgm:t>
    </dgm:pt>
    <dgm:pt modelId="{B24F4711-23FF-4C11-BE50-2CCFAF9AF367}" type="pres">
      <dgm:prSet presAssocID="{86135458-4E15-4958-AE95-D1AB09808D0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D5238-FD1A-4BCE-A23A-E7115B40C546}" type="pres">
      <dgm:prSet presAssocID="{86135458-4E15-4958-AE95-D1AB09808D0C}" presName="wedge5" presStyleLbl="node1" presStyleIdx="4" presStyleCnt="5" custLinFactNeighborX="-1747" custLinFactNeighborY="-1619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en-US"/>
        </a:p>
      </dgm:t>
    </dgm:pt>
    <dgm:pt modelId="{8FA3A342-303B-49E2-A6E8-4C41656B411D}" type="pres">
      <dgm:prSet presAssocID="{86135458-4E15-4958-AE95-D1AB09808D0C}" presName="dummy5a" presStyleCnt="0"/>
      <dgm:spPr/>
      <dgm:t>
        <a:bodyPr/>
        <a:lstStyle/>
        <a:p>
          <a:endParaRPr lang="en-US"/>
        </a:p>
      </dgm:t>
    </dgm:pt>
    <dgm:pt modelId="{76D2B148-9EB7-4C79-A4D9-5DC07BDBC116}" type="pres">
      <dgm:prSet presAssocID="{86135458-4E15-4958-AE95-D1AB09808D0C}" presName="dummy5b" presStyleCnt="0"/>
      <dgm:spPr/>
      <dgm:t>
        <a:bodyPr/>
        <a:lstStyle/>
        <a:p>
          <a:endParaRPr lang="en-US"/>
        </a:p>
      </dgm:t>
    </dgm:pt>
    <dgm:pt modelId="{EB0D8253-7F07-4CAF-9340-53347B301531}" type="pres">
      <dgm:prSet presAssocID="{86135458-4E15-4958-AE95-D1AB09808D0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8E410-7671-4970-8CBC-02892104242B}" type="pres">
      <dgm:prSet presAssocID="{E233C5C5-5549-42D6-A5B8-B7B7F2B8A485}" presName="arrowWedge1" presStyleLbl="fgSibTrans2D1" presStyleIdx="0" presStyleCnt="5"/>
      <dgm:spPr>
        <a:xfrm>
          <a:off x="67667" y="285578"/>
          <a:ext cx="1617056" cy="161705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86AB31A1-1B42-465C-B571-D61242A888BD}" type="pres">
      <dgm:prSet presAssocID="{9954ADE1-E0EE-4E05-8A3B-A8C8950EE1B4}" presName="arrowWedge2" presStyleLbl="fgSibTrans2D1" presStyleIdx="1" presStyleCnt="5"/>
      <dgm:spPr>
        <a:xfrm>
          <a:off x="101564" y="364643"/>
          <a:ext cx="1617056" cy="161705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D424A09A-EAB1-4E89-A801-92097279A82B}" type="pres">
      <dgm:prSet presAssocID="{25653472-8656-4E66-9CA9-A18D82CADF17}" presName="arrowWedge3" presStyleLbl="fgSibTrans2D1" presStyleIdx="2" presStyleCnt="5"/>
      <dgm:spPr>
        <a:xfrm>
          <a:off x="39765" y="364713"/>
          <a:ext cx="1617056" cy="161705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561574DE-40A7-4324-AC83-F47EA76ADD89}" type="pres">
      <dgm:prSet presAssocID="{92414575-B308-4C31-8EE0-607992E14859}" presName="arrowWedge4" presStyleLbl="fgSibTrans2D1" presStyleIdx="3" presStyleCnt="5"/>
      <dgm:spPr>
        <a:xfrm>
          <a:off x="14875" y="323936"/>
          <a:ext cx="1617056" cy="161705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C263241A-BA3E-4459-8E3D-0B73EF1919A9}" type="pres">
      <dgm:prSet presAssocID="{F73797F4-146C-4899-9B5C-9D83F94F5BA7}" presName="arrowWedge5" presStyleLbl="fgSibTrans2D1" presStyleIdx="4" presStyleCnt="5"/>
      <dgm:spPr>
        <a:xfrm>
          <a:off x="2238" y="262282"/>
          <a:ext cx="1617056" cy="161705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</dgm:ptLst>
  <dgm:cxnLst>
    <dgm:cxn modelId="{6B2C396D-3794-42AA-AAC7-C024BFD247DC}" type="presOf" srcId="{5F0B79D8-CE64-4361-A1DF-32E519365F5D}" destId="{93782A14-9F12-476C-878C-0E3436B582A0}" srcOrd="0" destOrd="0" presId="urn:microsoft.com/office/officeart/2005/8/layout/cycle8"/>
    <dgm:cxn modelId="{A0190BB0-63F3-478E-8588-A49D6290523E}" srcId="{86135458-4E15-4958-AE95-D1AB09808D0C}" destId="{5A020A4B-052D-46F1-9F99-C26E1C1AA5EE}" srcOrd="2" destOrd="0" parTransId="{6DB78947-1D2B-4E9C-BBEC-C695D95DB43C}" sibTransId="{25653472-8656-4E66-9CA9-A18D82CADF17}"/>
    <dgm:cxn modelId="{BBC03165-F399-4610-9120-75FE32290AAD}" type="presOf" srcId="{5F0B79D8-CE64-4361-A1DF-32E519365F5D}" destId="{B24F4711-23FF-4C11-BE50-2CCFAF9AF367}" srcOrd="1" destOrd="0" presId="urn:microsoft.com/office/officeart/2005/8/layout/cycle8"/>
    <dgm:cxn modelId="{BDC5CAE7-1189-4364-AE4A-68C3CB08AA34}" type="presOf" srcId="{DC16F883-FF5F-4780-8A15-EF947B98F6AC}" destId="{D1EF8B2B-AA1C-4685-90E2-36A533E62309}" srcOrd="0" destOrd="0" presId="urn:microsoft.com/office/officeart/2005/8/layout/cycle8"/>
    <dgm:cxn modelId="{9CFD7254-B231-4B4E-9E4C-6A9B7EDC1BAE}" type="presOf" srcId="{5A020A4B-052D-46F1-9F99-C26E1C1AA5EE}" destId="{F545817D-72DA-4A1D-A154-A46031DB2CBE}" srcOrd="0" destOrd="0" presId="urn:microsoft.com/office/officeart/2005/8/layout/cycle8"/>
    <dgm:cxn modelId="{E23BA818-1C02-4FB5-81CA-7B5E4EBC6624}" srcId="{86135458-4E15-4958-AE95-D1AB09808D0C}" destId="{5F0B79D8-CE64-4361-A1DF-32E519365F5D}" srcOrd="3" destOrd="0" parTransId="{F2EF3CDE-091F-4671-AA4F-AC0E7D648006}" sibTransId="{92414575-B308-4C31-8EE0-607992E14859}"/>
    <dgm:cxn modelId="{C8669B39-FEDC-4FD7-A845-592E5CADBE96}" type="presOf" srcId="{86135458-4E15-4958-AE95-D1AB09808D0C}" destId="{5D2D67B1-4BDF-4B56-B90E-2BEA38488B3F}" srcOrd="0" destOrd="0" presId="urn:microsoft.com/office/officeart/2005/8/layout/cycle8"/>
    <dgm:cxn modelId="{66C582DB-C08E-4992-B2F9-BF6FCDE23CC5}" srcId="{86135458-4E15-4958-AE95-D1AB09808D0C}" destId="{DC16F883-FF5F-4780-8A15-EF947B98F6AC}" srcOrd="0" destOrd="0" parTransId="{6E41B1BB-A8B9-4408-BCC4-1762325B3EAA}" sibTransId="{E233C5C5-5549-42D6-A5B8-B7B7F2B8A485}"/>
    <dgm:cxn modelId="{E0967296-47D5-4428-9F8A-CC346BC9752A}" type="presOf" srcId="{8F78C4B7-0D95-46EF-907D-21A98568E865}" destId="{A48EED44-29AB-4702-B6EB-6D4479475251}" srcOrd="0" destOrd="0" presId="urn:microsoft.com/office/officeart/2005/8/layout/cycle8"/>
    <dgm:cxn modelId="{E5015FC1-5EB9-4423-BABA-6AA094E26F35}" srcId="{86135458-4E15-4958-AE95-D1AB09808D0C}" destId="{8F78C4B7-0D95-46EF-907D-21A98568E865}" srcOrd="1" destOrd="0" parTransId="{744BB683-D704-42D0-904A-D9A5CD3B7809}" sibTransId="{9954ADE1-E0EE-4E05-8A3B-A8C8950EE1B4}"/>
    <dgm:cxn modelId="{3F0AAABC-28A6-4105-A45B-75EB6D5AD8BA}" type="presOf" srcId="{8F78C4B7-0D95-46EF-907D-21A98568E865}" destId="{1E3D1DEC-EEF7-4FA2-96CC-BBDA81DC53BB}" srcOrd="1" destOrd="0" presId="urn:microsoft.com/office/officeart/2005/8/layout/cycle8"/>
    <dgm:cxn modelId="{7F13658E-004D-4873-81EA-6084BF64847B}" type="presOf" srcId="{6B538B0A-5DBC-4CE9-AC8A-44AFC3FE202D}" destId="{A6ED5238-FD1A-4BCE-A23A-E7115B40C546}" srcOrd="0" destOrd="0" presId="urn:microsoft.com/office/officeart/2005/8/layout/cycle8"/>
    <dgm:cxn modelId="{C7A52201-800F-4385-99E5-5C6C43931163}" type="presOf" srcId="{6B538B0A-5DBC-4CE9-AC8A-44AFC3FE202D}" destId="{EB0D8253-7F07-4CAF-9340-53347B301531}" srcOrd="1" destOrd="0" presId="urn:microsoft.com/office/officeart/2005/8/layout/cycle8"/>
    <dgm:cxn modelId="{73146E40-763C-4473-81C0-55393BF825A4}" srcId="{86135458-4E15-4958-AE95-D1AB09808D0C}" destId="{6B538B0A-5DBC-4CE9-AC8A-44AFC3FE202D}" srcOrd="4" destOrd="0" parTransId="{7B55535D-4A5D-465E-9DAD-CA2015476CC5}" sibTransId="{F73797F4-146C-4899-9B5C-9D83F94F5BA7}"/>
    <dgm:cxn modelId="{B6D615A3-DFCD-4A5F-9BFC-49B8DB0B1690}" type="presOf" srcId="{5A020A4B-052D-46F1-9F99-C26E1C1AA5EE}" destId="{17D7ADF5-1646-407B-831D-C97AEEFCC3EE}" srcOrd="1" destOrd="0" presId="urn:microsoft.com/office/officeart/2005/8/layout/cycle8"/>
    <dgm:cxn modelId="{396AB051-B058-45AA-8F78-59B6CD237139}" type="presOf" srcId="{DC16F883-FF5F-4780-8A15-EF947B98F6AC}" destId="{25E263DF-1580-4E67-9189-07FBCFCC7460}" srcOrd="1" destOrd="0" presId="urn:microsoft.com/office/officeart/2005/8/layout/cycle8"/>
    <dgm:cxn modelId="{2C6D7A6C-85D8-4BED-B756-F44A5E1305EA}" type="presParOf" srcId="{5D2D67B1-4BDF-4B56-B90E-2BEA38488B3F}" destId="{D1EF8B2B-AA1C-4685-90E2-36A533E62309}" srcOrd="0" destOrd="0" presId="urn:microsoft.com/office/officeart/2005/8/layout/cycle8"/>
    <dgm:cxn modelId="{46C9847D-690C-4FDD-893D-9FAF182A36F7}" type="presParOf" srcId="{5D2D67B1-4BDF-4B56-B90E-2BEA38488B3F}" destId="{6CB9F566-2185-47AD-9FD2-4ADE60751EB7}" srcOrd="1" destOrd="0" presId="urn:microsoft.com/office/officeart/2005/8/layout/cycle8"/>
    <dgm:cxn modelId="{76EF1D6C-94A0-4881-82B2-46C640DD0C7F}" type="presParOf" srcId="{5D2D67B1-4BDF-4B56-B90E-2BEA38488B3F}" destId="{9F188B8E-6833-4758-B9EE-AB440A541C04}" srcOrd="2" destOrd="0" presId="urn:microsoft.com/office/officeart/2005/8/layout/cycle8"/>
    <dgm:cxn modelId="{54163EE1-5569-4EF4-8BAB-4C72DA6C4280}" type="presParOf" srcId="{5D2D67B1-4BDF-4B56-B90E-2BEA38488B3F}" destId="{25E263DF-1580-4E67-9189-07FBCFCC7460}" srcOrd="3" destOrd="0" presId="urn:microsoft.com/office/officeart/2005/8/layout/cycle8"/>
    <dgm:cxn modelId="{A204F18D-C38B-4998-88FC-E862AD67D76A}" type="presParOf" srcId="{5D2D67B1-4BDF-4B56-B90E-2BEA38488B3F}" destId="{A48EED44-29AB-4702-B6EB-6D4479475251}" srcOrd="4" destOrd="0" presId="urn:microsoft.com/office/officeart/2005/8/layout/cycle8"/>
    <dgm:cxn modelId="{AD312A45-8BC5-4A40-8676-F1E537623A00}" type="presParOf" srcId="{5D2D67B1-4BDF-4B56-B90E-2BEA38488B3F}" destId="{DF502250-B764-4C15-AC38-90DE0D407476}" srcOrd="5" destOrd="0" presId="urn:microsoft.com/office/officeart/2005/8/layout/cycle8"/>
    <dgm:cxn modelId="{DE8A5E07-BC5A-46FB-A29D-DD4E20FEAF84}" type="presParOf" srcId="{5D2D67B1-4BDF-4B56-B90E-2BEA38488B3F}" destId="{A71DE297-54CE-40A6-A0DF-B06DAA11BF8B}" srcOrd="6" destOrd="0" presId="urn:microsoft.com/office/officeart/2005/8/layout/cycle8"/>
    <dgm:cxn modelId="{6D00D7B5-4726-4E57-AD6E-962BE5AF510A}" type="presParOf" srcId="{5D2D67B1-4BDF-4B56-B90E-2BEA38488B3F}" destId="{1E3D1DEC-EEF7-4FA2-96CC-BBDA81DC53BB}" srcOrd="7" destOrd="0" presId="urn:microsoft.com/office/officeart/2005/8/layout/cycle8"/>
    <dgm:cxn modelId="{D724AFB5-F539-4AA3-9B14-E3F816D10514}" type="presParOf" srcId="{5D2D67B1-4BDF-4B56-B90E-2BEA38488B3F}" destId="{F545817D-72DA-4A1D-A154-A46031DB2CBE}" srcOrd="8" destOrd="0" presId="urn:microsoft.com/office/officeart/2005/8/layout/cycle8"/>
    <dgm:cxn modelId="{D2050A2E-4059-47FD-9120-28B08325EE42}" type="presParOf" srcId="{5D2D67B1-4BDF-4B56-B90E-2BEA38488B3F}" destId="{60984FE2-99EF-424F-9583-4E9163EBD764}" srcOrd="9" destOrd="0" presId="urn:microsoft.com/office/officeart/2005/8/layout/cycle8"/>
    <dgm:cxn modelId="{5841827B-FA17-4BD7-82B6-DE5E06FCEE72}" type="presParOf" srcId="{5D2D67B1-4BDF-4B56-B90E-2BEA38488B3F}" destId="{A46041A1-2353-4902-B894-CB96AE8D33BF}" srcOrd="10" destOrd="0" presId="urn:microsoft.com/office/officeart/2005/8/layout/cycle8"/>
    <dgm:cxn modelId="{05F5A29D-E340-47A7-87CB-ED45C37D47CF}" type="presParOf" srcId="{5D2D67B1-4BDF-4B56-B90E-2BEA38488B3F}" destId="{17D7ADF5-1646-407B-831D-C97AEEFCC3EE}" srcOrd="11" destOrd="0" presId="urn:microsoft.com/office/officeart/2005/8/layout/cycle8"/>
    <dgm:cxn modelId="{15AEBFDC-755F-459E-9808-049078D86158}" type="presParOf" srcId="{5D2D67B1-4BDF-4B56-B90E-2BEA38488B3F}" destId="{93782A14-9F12-476C-878C-0E3436B582A0}" srcOrd="12" destOrd="0" presId="urn:microsoft.com/office/officeart/2005/8/layout/cycle8"/>
    <dgm:cxn modelId="{2D9EF741-BA47-4C58-99F2-E059E870D2D4}" type="presParOf" srcId="{5D2D67B1-4BDF-4B56-B90E-2BEA38488B3F}" destId="{8B0C8EE9-9ACF-444E-B990-56B9713B270E}" srcOrd="13" destOrd="0" presId="urn:microsoft.com/office/officeart/2005/8/layout/cycle8"/>
    <dgm:cxn modelId="{754CE8BD-269F-4A1A-A7CD-C9D4CD4CA8CB}" type="presParOf" srcId="{5D2D67B1-4BDF-4B56-B90E-2BEA38488B3F}" destId="{68F0F908-46C9-4118-8FD8-4C09E4F532E9}" srcOrd="14" destOrd="0" presId="urn:microsoft.com/office/officeart/2005/8/layout/cycle8"/>
    <dgm:cxn modelId="{94B039A0-2885-4DC1-9C9C-60AB410DC732}" type="presParOf" srcId="{5D2D67B1-4BDF-4B56-B90E-2BEA38488B3F}" destId="{B24F4711-23FF-4C11-BE50-2CCFAF9AF367}" srcOrd="15" destOrd="0" presId="urn:microsoft.com/office/officeart/2005/8/layout/cycle8"/>
    <dgm:cxn modelId="{A98BC83A-444F-4DF8-BDBB-D332E100771B}" type="presParOf" srcId="{5D2D67B1-4BDF-4B56-B90E-2BEA38488B3F}" destId="{A6ED5238-FD1A-4BCE-A23A-E7115B40C546}" srcOrd="16" destOrd="0" presId="urn:microsoft.com/office/officeart/2005/8/layout/cycle8"/>
    <dgm:cxn modelId="{6C9E0ED8-6316-442E-858B-91B9EF72B21B}" type="presParOf" srcId="{5D2D67B1-4BDF-4B56-B90E-2BEA38488B3F}" destId="{8FA3A342-303B-49E2-A6E8-4C41656B411D}" srcOrd="17" destOrd="0" presId="urn:microsoft.com/office/officeart/2005/8/layout/cycle8"/>
    <dgm:cxn modelId="{32C1FA13-7ADA-489C-A659-CEE6D4DFCB47}" type="presParOf" srcId="{5D2D67B1-4BDF-4B56-B90E-2BEA38488B3F}" destId="{76D2B148-9EB7-4C79-A4D9-5DC07BDBC116}" srcOrd="18" destOrd="0" presId="urn:microsoft.com/office/officeart/2005/8/layout/cycle8"/>
    <dgm:cxn modelId="{DF6BA66A-F2B4-4665-8BC7-4009747BC596}" type="presParOf" srcId="{5D2D67B1-4BDF-4B56-B90E-2BEA38488B3F}" destId="{EB0D8253-7F07-4CAF-9340-53347B301531}" srcOrd="19" destOrd="0" presId="urn:microsoft.com/office/officeart/2005/8/layout/cycle8"/>
    <dgm:cxn modelId="{F69E63EB-6186-4F4D-A2F6-49DC4947F4E3}" type="presParOf" srcId="{5D2D67B1-4BDF-4B56-B90E-2BEA38488B3F}" destId="{BAD8E410-7671-4970-8CBC-02892104242B}" srcOrd="20" destOrd="0" presId="urn:microsoft.com/office/officeart/2005/8/layout/cycle8"/>
    <dgm:cxn modelId="{72353183-4146-43B8-8560-12CF21B9F03C}" type="presParOf" srcId="{5D2D67B1-4BDF-4B56-B90E-2BEA38488B3F}" destId="{86AB31A1-1B42-465C-B571-D61242A888BD}" srcOrd="21" destOrd="0" presId="urn:microsoft.com/office/officeart/2005/8/layout/cycle8"/>
    <dgm:cxn modelId="{37F5A270-F55B-475D-860D-B498A27DAA39}" type="presParOf" srcId="{5D2D67B1-4BDF-4B56-B90E-2BEA38488B3F}" destId="{D424A09A-EAB1-4E89-A801-92097279A82B}" srcOrd="22" destOrd="0" presId="urn:microsoft.com/office/officeart/2005/8/layout/cycle8"/>
    <dgm:cxn modelId="{3094CB1D-279D-4E21-8C67-EDE7AC780290}" type="presParOf" srcId="{5D2D67B1-4BDF-4B56-B90E-2BEA38488B3F}" destId="{561574DE-40A7-4324-AC83-F47EA76ADD89}" srcOrd="23" destOrd="0" presId="urn:microsoft.com/office/officeart/2005/8/layout/cycle8"/>
    <dgm:cxn modelId="{55AE77C9-2496-4DD5-9952-1FA1D6CB59F2}" type="presParOf" srcId="{5D2D67B1-4BDF-4B56-B90E-2BEA38488B3F}" destId="{C263241A-BA3E-4459-8E3D-0B73EF1919A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B4C0-1011-0B4A-BB54-31DF571664C0}" type="datetimeFigureOut"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D9969-7CC6-6840-8DAC-E43D0366181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3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C7CA-DF79-8846-9F95-E49BAB9BBD04}" type="datetimeFigureOut"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732A-A94D-7948-AC8A-EA6E2776516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0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9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7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6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59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4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5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8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 txBox="1">
            <a:spLocks noGrp="1" noChangeArrowheads="1"/>
          </p:cNvSpPr>
          <p:nvPr/>
        </p:nvSpPr>
        <p:spPr bwMode="auto">
          <a:xfrm>
            <a:off x="3885412" y="8688051"/>
            <a:ext cx="2972591" cy="4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4" tIns="45316" rIns="90634" bIns="45316" anchor="b"/>
          <a:lstStyle/>
          <a:p>
            <a:pPr algn="r" defTabSz="905083"/>
            <a:fld id="{7CA5EF4B-91CC-42CE-B532-C79AF4CD7397}" type="slidenum">
              <a:rPr lang="zh-CN" altLang="en-US" sz="1200">
                <a:solidFill>
                  <a:srgbClr val="000000"/>
                </a:solidFill>
                <a:latin typeface="Times New Roman" pitchFamily="18" charset="0"/>
              </a:rPr>
              <a:pPr algn="r" defTabSz="905083"/>
              <a:t>7</a:t>
            </a:fld>
            <a:endParaRPr lang="en-US" altLang="zh-CN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aseline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44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4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2" y="2475539"/>
            <a:ext cx="1895079" cy="1092287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97474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Driving digital innovation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1" y="4716557"/>
            <a:ext cx="1887537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140825E-4A15-4D39-8176-1F07E904CB30}" type="datetimeFigureOut">
              <a:rPr lang="en-US" smtClean="0">
                <a:solidFill>
                  <a:prstClr val="black"/>
                </a:solidFill>
              </a:rPr>
              <a:pPr defTabSz="685800"/>
              <a:t>3/29/2017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C598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</a:rPr>
              <a:pPr/>
              <a:t>‹#›</a:t>
            </a:fld>
            <a:endParaRPr lang="en-US" dirty="0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4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1" y="4716557"/>
            <a:ext cx="1887537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140825E-4A15-4D39-8176-1F07E904CB30}" type="datetimeFigureOut">
              <a:rPr lang="en-US" smtClean="0">
                <a:solidFill>
                  <a:prstClr val="black"/>
                </a:solidFill>
              </a:rPr>
              <a:pPr defTabSz="685800"/>
              <a:t>3/29/2017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C598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</a:rPr>
              <a:pPr/>
              <a:t>‹#›</a:t>
            </a:fld>
            <a:endParaRPr lang="en-US" dirty="0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Driving digital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Driving digital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Driving digital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/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6" name="Picture 15" descr="PSL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9" name="Picture 8" descr="PSL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10" name="Picture 9" descr="PSUrev_sht285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270"/>
            <a:ext cx="1087967" cy="5942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76310" y="4728648"/>
            <a:ext cx="63527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189707" y="142282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3359" y="4869658"/>
            <a:ext cx="4920006" cy="13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defTabSz="685800"/>
            <a:r>
              <a:rPr lang="en-US" dirty="0" smtClean="0">
                <a:solidFill>
                  <a:srgbClr val="0C5986">
                    <a:lumMod val="20000"/>
                    <a:lumOff val="80000"/>
                  </a:srgbClr>
                </a:solidFill>
              </a:rPr>
              <a:t>Vasant Honavar, Penn State University</a:t>
            </a:r>
            <a:endParaRPr lang="en-US" dirty="0">
              <a:solidFill>
                <a:srgbClr val="0C598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3E4AAA4-6363-4581-962D-1ACCC2D600C5}" type="slidenum">
              <a:rPr lang="en-US" smtClean="0">
                <a:solidFill>
                  <a:srgbClr val="1B3861"/>
                </a:solidFill>
              </a:rPr>
              <a:pPr defTabSz="685800"/>
              <a:t>‹#›</a:t>
            </a:fld>
            <a:endParaRPr lang="en-US" dirty="0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9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28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1931" indent="-211931" algn="l" defTabSz="685800" rtl="0" eaLnBrk="1" latinLnBrk="0" hangingPunct="1">
        <a:spcBef>
          <a:spcPts val="1500"/>
        </a:spcBef>
        <a:buFont typeface="Wingdings 2" pitchFamily="18" charset="2"/>
        <a:buChar char="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433388" indent="-221456" algn="l" defTabSz="685800" rtl="0" eaLnBrk="1" latinLnBrk="0" hangingPunct="1">
        <a:spcBef>
          <a:spcPts val="450"/>
        </a:spcBef>
        <a:buFont typeface="Wingdings 2" pitchFamily="18" charset="2"/>
        <a:buChar char="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45319" indent="-211931" algn="l" defTabSz="685800" rtl="0" eaLnBrk="1" latinLnBrk="0" hangingPunct="1">
        <a:spcBef>
          <a:spcPts val="450"/>
        </a:spcBef>
        <a:buFont typeface="Wingdings 2" pitchFamily="18" charset="2"/>
        <a:buChar char="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857250" indent="-211931" algn="l" defTabSz="685800" rtl="0" eaLnBrk="1" latinLnBrk="0" hangingPunct="1">
        <a:spcBef>
          <a:spcPts val="450"/>
        </a:spcBef>
        <a:buFont typeface="Wingdings 2" pitchFamily="18" charset="2"/>
        <a:buChar char="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069181" indent="-211931" algn="l" defTabSz="685800" rtl="0" eaLnBrk="1" latinLnBrk="0" hangingPunct="1">
        <a:spcBef>
          <a:spcPts val="450"/>
        </a:spcBef>
        <a:buFont typeface="Wingdings 2" pitchFamily="18" charset="2"/>
        <a:buChar char="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283494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1500188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1718072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1928813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189707" y="142282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3359" y="4869658"/>
            <a:ext cx="4920006" cy="13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defTabSz="685800"/>
            <a:r>
              <a:rPr lang="en-US" dirty="0" smtClean="0">
                <a:solidFill>
                  <a:srgbClr val="0C5986">
                    <a:lumMod val="20000"/>
                    <a:lumOff val="80000"/>
                  </a:srgbClr>
                </a:solidFill>
              </a:rPr>
              <a:t>Vasant Honavar, Penn State University</a:t>
            </a:r>
            <a:endParaRPr lang="en-US" dirty="0">
              <a:solidFill>
                <a:srgbClr val="0C598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3E4AAA4-6363-4581-962D-1ACCC2D600C5}" type="slidenum">
              <a:rPr lang="en-US" smtClean="0">
                <a:solidFill>
                  <a:srgbClr val="1B3861"/>
                </a:solidFill>
              </a:rPr>
              <a:pPr defTabSz="685800"/>
              <a:t>‹#›</a:t>
            </a:fld>
            <a:endParaRPr lang="en-US" dirty="0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4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28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1931" indent="-211931" algn="l" defTabSz="685800" rtl="0" eaLnBrk="1" latinLnBrk="0" hangingPunct="1">
        <a:spcBef>
          <a:spcPts val="1500"/>
        </a:spcBef>
        <a:buFont typeface="Wingdings 2" pitchFamily="18" charset="2"/>
        <a:buChar char="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433388" indent="-221456" algn="l" defTabSz="685800" rtl="0" eaLnBrk="1" latinLnBrk="0" hangingPunct="1">
        <a:spcBef>
          <a:spcPts val="450"/>
        </a:spcBef>
        <a:buFont typeface="Wingdings 2" pitchFamily="18" charset="2"/>
        <a:buChar char="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45319" indent="-211931" algn="l" defTabSz="685800" rtl="0" eaLnBrk="1" latinLnBrk="0" hangingPunct="1">
        <a:spcBef>
          <a:spcPts val="450"/>
        </a:spcBef>
        <a:buFont typeface="Wingdings 2" pitchFamily="18" charset="2"/>
        <a:buChar char="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857250" indent="-211931" algn="l" defTabSz="685800" rtl="0" eaLnBrk="1" latinLnBrk="0" hangingPunct="1">
        <a:spcBef>
          <a:spcPts val="450"/>
        </a:spcBef>
        <a:buFont typeface="Wingdings 2" pitchFamily="18" charset="2"/>
        <a:buChar char="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069181" indent="-211931" algn="l" defTabSz="685800" rtl="0" eaLnBrk="1" latinLnBrk="0" hangingPunct="1">
        <a:spcBef>
          <a:spcPts val="450"/>
        </a:spcBef>
        <a:buFont typeface="Wingdings 2" pitchFamily="18" charset="2"/>
        <a:buChar char="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283494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1500188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1718072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1928813" indent="-216694" algn="l" defTabSz="685800" rtl="0" eaLnBrk="1" latinLnBrk="0" hangingPunct="1">
        <a:spcBef>
          <a:spcPct val="20000"/>
        </a:spcBef>
        <a:buFont typeface="Wingdings 2" pitchFamily="18" charset="2"/>
        <a:buChar char=""/>
        <a:defRPr lang="en-US" sz="135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psu.edu/story/458124/2017/03/24/%E2%80%98driving-digital-innovation-topic-upcoming-strategic-planning-forum" TargetMode="External"/><Relationship Id="rId4" Type="http://schemas.openxmlformats.org/officeDocument/2006/relationships/hyperlink" Target="mailto:strategicplan@psu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psu.edu/story/458124/2017/03/24/%E2%80%98driving-digital-innovation-topic-upcoming-strategic-planning-forum" TargetMode="External"/><Relationship Id="rId4" Type="http://schemas.openxmlformats.org/officeDocument/2006/relationships/hyperlink" Target="mailto:strategicplan@ps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482" y="196770"/>
            <a:ext cx="8635845" cy="1202539"/>
          </a:xfrm>
        </p:spPr>
        <p:txBody>
          <a:bodyPr>
            <a:normAutofit/>
          </a:bodyPr>
          <a:lstStyle/>
          <a:p>
            <a:r>
              <a:rPr lang="en-US" sz="3800" dirty="0"/>
              <a:t>Regional Strategic Planning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30" y="1399309"/>
            <a:ext cx="8857517" cy="2346214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600" dirty="0" smtClean="0"/>
              <a:t>Driving Digital Innovation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Strategic Planning Forum</a:t>
            </a: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Penn State </a:t>
            </a:r>
            <a:r>
              <a:rPr lang="en-US" sz="1800" dirty="0" smtClean="0"/>
              <a:t>Behrend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Thursday, March 30, </a:t>
            </a:r>
            <a:r>
              <a:rPr lang="en-US" sz="1800" dirty="0"/>
              <a:t>2017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1:00 PM – 2:30 PM</a:t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2" y="4036164"/>
            <a:ext cx="2170243" cy="6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8246" y="254820"/>
            <a:ext cx="8686800" cy="1357312"/>
          </a:xfrm>
        </p:spPr>
        <p:txBody>
          <a:bodyPr>
            <a:noAutofit/>
          </a:bodyPr>
          <a:lstStyle/>
          <a:p>
            <a:r>
              <a:rPr lang="en-US" sz="2800" dirty="0"/>
              <a:t>#1 Build capacity for health informatics research and expand capacity for research using biomedical and health sciences big data. 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199" y="1840522"/>
            <a:ext cx="8235387" cy="2430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can we leverage health-related information to advance digital innovation toward precision health and discovery informatics while protecting sensitive information?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8246" y="254820"/>
            <a:ext cx="8686800" cy="1357312"/>
          </a:xfrm>
        </p:spPr>
        <p:txBody>
          <a:bodyPr>
            <a:noAutofit/>
          </a:bodyPr>
          <a:lstStyle/>
          <a:p>
            <a:r>
              <a:rPr lang="en-US" sz="2800" dirty="0" smtClean="0"/>
              <a:t>#2 </a:t>
            </a:r>
            <a:r>
              <a:rPr lang="en-US" sz="2800" dirty="0"/>
              <a:t>Build, coordinate, and strengthen our capabilities in data </a:t>
            </a:r>
            <a:r>
              <a:rPr lang="en-US" sz="2800" dirty="0" smtClean="0"/>
              <a:t>sciences </a:t>
            </a:r>
            <a:r>
              <a:rPr lang="en-US" sz="2800" dirty="0"/>
              <a:t>and analytics as well as AI. 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199" y="1840522"/>
            <a:ext cx="8235387" cy="2430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can we build on Penn State’s inter-college education and research programs related to Data Sciences, Human Technologies, and Artificial Intelligence (AI) to position Penn State further as a global leader in driving digital </a:t>
            </a:r>
            <a:r>
              <a:rPr lang="en-US" sz="2800" dirty="0" smtClean="0">
                <a:solidFill>
                  <a:schemeClr val="tx1"/>
                </a:solidFill>
              </a:rPr>
              <a:t>innovation?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3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8246" y="254820"/>
            <a:ext cx="8686800" cy="1357312"/>
          </a:xfrm>
        </p:spPr>
        <p:txBody>
          <a:bodyPr>
            <a:noAutofit/>
          </a:bodyPr>
          <a:lstStyle/>
          <a:p>
            <a:r>
              <a:rPr lang="en-US" sz="2800" dirty="0" smtClean="0"/>
              <a:t>#3 </a:t>
            </a:r>
            <a:r>
              <a:rPr lang="en-US" sz="2800" dirty="0"/>
              <a:t>Coordinate and strengthen programs related to developing secured, accessible, and interoperable cyber infrastructure.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199" y="1840522"/>
            <a:ext cx="8235387" cy="24305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can we enhance the existing cyber </a:t>
            </a:r>
            <a:r>
              <a:rPr lang="en-US" sz="2800" dirty="0" smtClean="0">
                <a:solidFill>
                  <a:schemeClr val="tx1"/>
                </a:solidFill>
              </a:rPr>
              <a:t>infrastructures </a:t>
            </a:r>
            <a:r>
              <a:rPr lang="en-US" sz="2800" dirty="0">
                <a:solidFill>
                  <a:schemeClr val="tx1"/>
                </a:solidFill>
              </a:rPr>
              <a:t>to enable driving digital innovation research, education, and outreach across geographically distributed campuses of Penn State?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8246" y="254820"/>
            <a:ext cx="8686800" cy="1357312"/>
          </a:xfrm>
        </p:spPr>
        <p:txBody>
          <a:bodyPr>
            <a:noAutofit/>
          </a:bodyPr>
          <a:lstStyle/>
          <a:p>
            <a:r>
              <a:rPr lang="en-US" sz="2800" dirty="0" smtClean="0"/>
              <a:t>#4 Leverage human technology to inform and be informed by digital innovation initiatives/.</a:t>
            </a:r>
            <a:endParaRPr lang="en-US" sz="28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199" y="1840522"/>
            <a:ext cx="8235387" cy="24305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can we </a:t>
            </a:r>
            <a:r>
              <a:rPr lang="en-US" sz="2800" dirty="0" smtClean="0">
                <a:solidFill>
                  <a:schemeClr val="tx1"/>
                </a:solidFill>
              </a:rPr>
              <a:t>leverage </a:t>
            </a:r>
            <a:r>
              <a:rPr lang="en-US" sz="2800" dirty="0">
                <a:solidFill>
                  <a:schemeClr val="tx1"/>
                </a:solidFill>
              </a:rPr>
              <a:t>existing </a:t>
            </a:r>
            <a:r>
              <a:rPr lang="en-US" sz="2800" dirty="0" smtClean="0">
                <a:solidFill>
                  <a:schemeClr val="tx1"/>
                </a:solidFill>
              </a:rPr>
              <a:t>human technology research, education, and outreach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inform and be informed by digital innovation initiatives?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5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8246" y="254820"/>
            <a:ext cx="8686800" cy="1357312"/>
          </a:xfrm>
        </p:spPr>
        <p:txBody>
          <a:bodyPr>
            <a:noAutofit/>
          </a:bodyPr>
          <a:lstStyle/>
          <a:p>
            <a:r>
              <a:rPr lang="en-US" sz="2800" dirty="0" smtClean="0"/>
              <a:t>#5 Can we address student health or wellbeing through digital innovation initiatives?</a:t>
            </a:r>
            <a:endParaRPr lang="en-US" sz="28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199" y="1840522"/>
            <a:ext cx="8235387" cy="24305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can we </a:t>
            </a:r>
            <a:r>
              <a:rPr lang="en-US" sz="2800" dirty="0" smtClean="0">
                <a:solidFill>
                  <a:schemeClr val="tx1"/>
                </a:solidFill>
              </a:rPr>
              <a:t>leverage technology and infrastructures related to wearable devices to develop digital innovation initiatives that are related to student health and learning?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59617"/>
            <a:ext cx="8686800" cy="1357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Your questions</a:t>
            </a:r>
            <a:r>
              <a:rPr lang="en-US" sz="3600" dirty="0"/>
              <a:t> </a:t>
            </a:r>
            <a:r>
              <a:rPr lang="en-US" sz="3600" dirty="0" smtClean="0"/>
              <a:t>and ideas? </a:t>
            </a:r>
            <a:endParaRPr lang="en-US" sz="36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08287"/>
            <a:ext cx="8686800" cy="1357312"/>
          </a:xfrm>
        </p:spPr>
        <p:txBody>
          <a:bodyPr>
            <a:noAutofit/>
          </a:bodyPr>
          <a:lstStyle/>
          <a:p>
            <a:r>
              <a:rPr lang="en-US" sz="3600" dirty="0"/>
              <a:t>Questions, comments, ideas?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016000"/>
            <a:ext cx="8940800" cy="34374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Twitter: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#PSUplan 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Email: </a:t>
            </a:r>
            <a:r>
              <a:rPr lang="en-US" sz="2800" dirty="0">
                <a:solidFill>
                  <a:schemeClr val="tx1"/>
                </a:solidFill>
                <a:hlinkClick r:id="rId4"/>
              </a:rPr>
              <a:t>strategicplan@psu.edu</a:t>
            </a:r>
            <a:r>
              <a:rPr lang="en-US" sz="2800" dirty="0">
                <a:solidFill>
                  <a:schemeClr val="tx1"/>
                </a:solidFill>
              </a:rPr>
              <a:t> - subject line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6BE2"/>
                </a:solidFill>
              </a:rPr>
              <a:t>“Driving Digital Innovation”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Forum details: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hlinkClick r:id="rId5"/>
              </a:rPr>
              <a:t>http://news.psu.edu/story/458124/2017/03/24/%E2%80%98driving-digital-innovation-topic-upcoming-strategic-planning-forum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666" y="-131977"/>
            <a:ext cx="8404410" cy="1357312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Community </a:t>
            </a:r>
            <a:r>
              <a:rPr lang="en-US" sz="4000" dirty="0"/>
              <a:t>Forums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4648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69" y="1151467"/>
            <a:ext cx="5665179" cy="304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601" y="2788913"/>
            <a:ext cx="113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Stewarding </a:t>
            </a:r>
            <a:r>
              <a:rPr lang="en-US" sz="1400" dirty="0"/>
              <a:t>our Planet’s Resources</a:t>
            </a:r>
          </a:p>
          <a:p>
            <a:r>
              <a:rPr lang="en-US" sz="1400" b="1" dirty="0"/>
              <a:t>January 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3215" y="1313392"/>
            <a:ext cx="1276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Transforming Education</a:t>
            </a:r>
          </a:p>
          <a:p>
            <a:r>
              <a:rPr lang="en-US" sz="1400" b="1" dirty="0"/>
              <a:t>March 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3214" y="3265967"/>
            <a:ext cx="128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Advancing the Arts and Humanities</a:t>
            </a:r>
          </a:p>
          <a:p>
            <a:r>
              <a:rPr lang="en-US" sz="1400" b="1" dirty="0"/>
              <a:t>February 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4945" y="2181958"/>
            <a:ext cx="127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NEXT</a:t>
            </a:r>
          </a:p>
          <a:p>
            <a:r>
              <a:rPr lang="en-US" sz="1400" dirty="0" smtClean="0"/>
              <a:t>Enhancing </a:t>
            </a:r>
            <a:r>
              <a:rPr lang="en-US" sz="1400" dirty="0"/>
              <a:t>Health</a:t>
            </a:r>
          </a:p>
          <a:p>
            <a:r>
              <a:rPr lang="en-US" sz="1400" b="1" dirty="0" smtClean="0"/>
              <a:t>April 7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2052" y="1093223"/>
            <a:ext cx="135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TODAY</a:t>
            </a:r>
          </a:p>
          <a:p>
            <a:r>
              <a:rPr lang="en-US" sz="1400" dirty="0" smtClean="0"/>
              <a:t>Driving </a:t>
            </a:r>
            <a:r>
              <a:rPr lang="en-US" sz="1400" dirty="0"/>
              <a:t>Digital Innovation</a:t>
            </a:r>
          </a:p>
          <a:p>
            <a:r>
              <a:rPr lang="en-US" sz="1400" b="1" dirty="0"/>
              <a:t>March 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6587" y="4233386"/>
            <a:ext cx="427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strategicplan.psu.edu/events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55899" y="1608464"/>
            <a:ext cx="1168767" cy="33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03702" y="3272870"/>
            <a:ext cx="1208518" cy="34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340897" y="3685442"/>
            <a:ext cx="1062414" cy="2210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20947" y="2712432"/>
            <a:ext cx="2213998" cy="526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</p:cNvCxnSpPr>
          <p:nvPr/>
        </p:nvCxnSpPr>
        <p:spPr>
          <a:xfrm flipH="1">
            <a:off x="6019800" y="1682724"/>
            <a:ext cx="1443415" cy="1399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0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338"/>
            <a:ext cx="7772400" cy="3757612"/>
          </a:xfrm>
        </p:spPr>
        <p:txBody>
          <a:bodyPr/>
          <a:lstStyle/>
          <a:p>
            <a:pPr algn="ctr"/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/>
              <a:t>Thank You!</a:t>
            </a:r>
            <a:br>
              <a:rPr lang="en-US" cap="none" dirty="0"/>
            </a:br>
            <a:endParaRPr lang="en-US" b="0" cap="none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313" y="3690761"/>
            <a:ext cx="7854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strategicplan.psu.edu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7" y="2168553"/>
            <a:ext cx="7343628" cy="12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6868" y="224287"/>
            <a:ext cx="8266243" cy="570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Today’s Panelists</a:t>
            </a:r>
            <a:endParaRPr lang="en-US" sz="36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Driving Digital Innovation</a:t>
            </a:r>
            <a:endParaRPr lang="en-US" sz="11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475" y="1128744"/>
            <a:ext cx="8635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Hunter, Professor and Department Head of Statistics</a:t>
            </a:r>
          </a:p>
          <a:p>
            <a:endParaRPr lang="en-US" dirty="0"/>
          </a:p>
          <a:p>
            <a:r>
              <a:rPr lang="en-US" dirty="0" smtClean="0"/>
              <a:t>Jenni Evans, Professor of Meteorology and Director of Institute for CyberScience</a:t>
            </a:r>
          </a:p>
          <a:p>
            <a:endParaRPr lang="en-US" dirty="0"/>
          </a:p>
          <a:p>
            <a:r>
              <a:rPr lang="en-US" dirty="0" smtClean="0"/>
              <a:t>Linda LaSalle, Director of Health Promotion and Wellness, University Health Services</a:t>
            </a:r>
          </a:p>
          <a:p>
            <a:endParaRPr lang="en-US" dirty="0"/>
          </a:p>
          <a:p>
            <a:r>
              <a:rPr lang="en-US" dirty="0" smtClean="0"/>
              <a:t>Mary Beth Rosson, Professor and Associate Dean, College of IST</a:t>
            </a:r>
          </a:p>
          <a:p>
            <a:endParaRPr lang="en-US" dirty="0"/>
          </a:p>
          <a:p>
            <a:r>
              <a:rPr lang="en-US" dirty="0" smtClean="0"/>
              <a:t>John Yen, Professor of IST, Co-Chair of DDI Steering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333" y="66549"/>
            <a:ext cx="7381630" cy="668885"/>
          </a:xfrm>
        </p:spPr>
        <p:txBody>
          <a:bodyPr>
            <a:noAutofit/>
          </a:bodyPr>
          <a:lstStyle/>
          <a:p>
            <a:r>
              <a:rPr lang="en-US" sz="3600" dirty="0" smtClean="0"/>
              <a:t>DDI Steering </a:t>
            </a:r>
            <a:r>
              <a:rPr lang="en-US" sz="3600" dirty="0"/>
              <a:t>Committee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6333" y="735434"/>
            <a:ext cx="4299486" cy="3694365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smtClean="0">
                <a:solidFill>
                  <a:srgbClr val="006BE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Yen, Professor of IST, Co-Chair</a:t>
            </a:r>
            <a:endParaRPr lang="en-US" sz="1500" dirty="0">
              <a:solidFill>
                <a:srgbClr val="006BE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smtClean="0">
                <a:solidFill>
                  <a:srgbClr val="006BE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Douglas Miller, Professor of Geography, Co-Chair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Guido Cervone,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Associate Director of the Institute of CyberScience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James Delattre,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Assistant Vice President for Research &amp; Industrial Partnerships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José </a:t>
            </a: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Duarte,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Professor of Architecture and Landscape Architecture, Stuckeman Chair of Design Innovation</a:t>
            </a:r>
            <a:endParaRPr lang="en-US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Karen Estlund,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Associate Dean for Technology and Digital Strategy (Libraries)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Maggie Gordon-Froehlich,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Associate Professor of English and Women’s Studies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David Hunter,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Professor and Department Head of Statistics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Eun Kyoung, 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Assistant Professor of IST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</a:t>
            </a:r>
            <a:endParaRPr lang="en-US" sz="13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endParaRPr lang="en-US" sz="13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Matthew Ferrari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Associate Professor of Biology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Vasant Honavar</a:t>
            </a:r>
            <a:r>
              <a:rPr lang="en-US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Professor and Edward Frymoyer Chair of IST</a:t>
            </a:r>
            <a:endParaRPr lang="en-US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4286" y="777174"/>
            <a:ext cx="44224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endParaRPr lang="en-US" sz="11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Richard Lomotey,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Assistant Professor of IST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Sascha Meinrath,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Palmer Chair in Telecommunications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Nick Mohammed,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Associate Professor of Communication Arts and Humanities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David </a:t>
            </a: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Norloff,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Senior Lecture in Telecommunications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Denise </a:t>
            </a: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Ogden,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Professor of Marketing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Stuart Selber,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Professor of English 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Susan Sinnott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Professor of Materials Science and Engineering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Jenn Steward,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 and Compliance Trainer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Laurel Terry, 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Professor of Law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endParaRPr lang="en-US" sz="11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Alfonso Mejia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Assistant Professor of Civil and Environmental Engineering</a:t>
            </a:r>
          </a:p>
          <a:p>
            <a:pPr fontAlgn="base">
              <a:spcAft>
                <a:spcPts val="600"/>
              </a:spcAft>
            </a:pPr>
            <a:r>
              <a:rPr lang="en-US" sz="11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David Hughes</a:t>
            </a: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Assistant Professor of Entomology and Biology</a:t>
            </a:r>
          </a:p>
        </p:txBody>
      </p:sp>
      <p:sp>
        <p:nvSpPr>
          <p:cNvPr id="9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9979" y="3464876"/>
            <a:ext cx="227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w</a:t>
            </a:r>
            <a:r>
              <a:rPr lang="en-US" sz="1600" b="1" i="1" dirty="0" smtClean="0"/>
              <a:t>ith contributions from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05482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20319"/>
            <a:ext cx="8686800" cy="1357312"/>
          </a:xfrm>
        </p:spPr>
        <p:txBody>
          <a:bodyPr>
            <a:noAutofit/>
          </a:bodyPr>
          <a:lstStyle/>
          <a:p>
            <a:r>
              <a:rPr lang="en-US" sz="3600" dirty="0"/>
              <a:t>Questions, comments, ideas?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016000"/>
            <a:ext cx="8940800" cy="34374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Twitter: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#PSUplan 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Email: </a:t>
            </a:r>
            <a:r>
              <a:rPr lang="en-US" sz="2800" dirty="0">
                <a:solidFill>
                  <a:schemeClr val="tx1"/>
                </a:solidFill>
                <a:hlinkClick r:id="rId4"/>
              </a:rPr>
              <a:t>strategicplan@psu.edu</a:t>
            </a:r>
            <a:r>
              <a:rPr lang="en-US" sz="2800" dirty="0">
                <a:solidFill>
                  <a:schemeClr val="tx1"/>
                </a:solidFill>
              </a:rPr>
              <a:t> - subject line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6BE2"/>
                </a:solidFill>
              </a:rPr>
              <a:t>“Driving Digital Innovation”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Forum details: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hlinkClick r:id="rId5"/>
              </a:rPr>
              <a:t>http://news.psu.edu/story/458124/2017/03/24/%E2%80%98driving-digital-innovation-topic-upcoming-strategic-planning-forum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7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b="3996"/>
          <a:stretch/>
        </p:blipFill>
        <p:spPr bwMode="auto">
          <a:xfrm>
            <a:off x="301654" y="0"/>
            <a:ext cx="8634252" cy="45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98484" y="1836167"/>
            <a:ext cx="710907" cy="1759129"/>
          </a:xfrm>
          <a:prstGeom prst="rect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S_HOR_REV_CMYK_2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654" y="103695"/>
            <a:ext cx="1612625" cy="556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9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20319"/>
            <a:ext cx="8686800" cy="1357312"/>
          </a:xfrm>
        </p:spPr>
        <p:txBody>
          <a:bodyPr>
            <a:noAutofit/>
          </a:bodyPr>
          <a:lstStyle/>
          <a:p>
            <a:r>
              <a:rPr lang="en-US" sz="3200" dirty="0" smtClean="0"/>
              <a:t>10 Big Ideas for Future NSF Investments</a:t>
            </a:r>
            <a:endParaRPr lang="en-US" sz="32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2" y="868968"/>
            <a:ext cx="5588000" cy="3686120"/>
          </a:xfrm>
        </p:spPr>
      </p:pic>
      <p:sp>
        <p:nvSpPr>
          <p:cNvPr id="2" name="Oval 1"/>
          <p:cNvSpPr/>
          <p:nvPr/>
        </p:nvSpPr>
        <p:spPr>
          <a:xfrm>
            <a:off x="1583703" y="1168924"/>
            <a:ext cx="1244338" cy="17345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667786" y="1063820"/>
            <a:ext cx="1781665" cy="1066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0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71601" y="3010147"/>
            <a:ext cx="3046021" cy="1923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3316" name="Picture 2" descr="picture of a woman jogging, crowds, and build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40" y="3277342"/>
            <a:ext cx="2961409" cy="15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1318161" y="4453000"/>
            <a:ext cx="857839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C00000"/>
                </a:solidFill>
                <a:latin typeface="Calibri"/>
              </a:rPr>
              <a:t>Personal</a:t>
            </a:r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auto">
          <a:xfrm>
            <a:off x="2600698" y="3970936"/>
            <a:ext cx="694706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C00000"/>
                </a:solidFill>
                <a:latin typeface="Calibri"/>
              </a:rPr>
              <a:t>Public</a:t>
            </a:r>
          </a:p>
        </p:txBody>
      </p:sp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3829793" y="4292683"/>
            <a:ext cx="694706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C00000"/>
                </a:solidFill>
                <a:latin typeface="Calibri"/>
              </a:rPr>
              <a:t>Social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89413" y="3026561"/>
            <a:ext cx="2081151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002060"/>
                </a:solidFill>
                <a:latin typeface="Calibri"/>
              </a:rPr>
              <a:t>Human Sensors</a:t>
            </a:r>
          </a:p>
        </p:txBody>
      </p:sp>
      <p:sp>
        <p:nvSpPr>
          <p:cNvPr id="13321" name="Freeform 167"/>
          <p:cNvSpPr>
            <a:spLocks noChangeArrowheads="1"/>
          </p:cNvSpPr>
          <p:nvPr/>
        </p:nvSpPr>
        <p:spPr bwMode="auto">
          <a:xfrm>
            <a:off x="6687664" y="3043548"/>
            <a:ext cx="150297" cy="119125"/>
          </a:xfrm>
          <a:custGeom>
            <a:avLst/>
            <a:gdLst>
              <a:gd name="T0" fmla="*/ 0 w 1746"/>
              <a:gd name="T1" fmla="*/ 0 h 1014"/>
              <a:gd name="T2" fmla="*/ 0 w 1746"/>
              <a:gd name="T3" fmla="*/ 0 h 1014"/>
              <a:gd name="T4" fmla="*/ 0 w 1746"/>
              <a:gd name="T5" fmla="*/ 0 h 1014"/>
              <a:gd name="T6" fmla="*/ 0 60000 65536"/>
              <a:gd name="T7" fmla="*/ 0 60000 65536"/>
              <a:gd name="T8" fmla="*/ 0 60000 65536"/>
              <a:gd name="T9" fmla="*/ 0 w 1746"/>
              <a:gd name="T10" fmla="*/ 0 h 1014"/>
              <a:gd name="T11" fmla="*/ 1746 w 1746"/>
              <a:gd name="T12" fmla="*/ 1014 h 1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" h="1014">
                <a:moveTo>
                  <a:pt x="0" y="0"/>
                </a:moveTo>
                <a:lnTo>
                  <a:pt x="1745" y="1013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2" name="TextBox 230"/>
          <p:cNvSpPr txBox="1">
            <a:spLocks noChangeArrowheads="1"/>
          </p:cNvSpPr>
          <p:nvPr/>
        </p:nvSpPr>
        <p:spPr bwMode="auto">
          <a:xfrm>
            <a:off x="7570520" y="2475757"/>
            <a:ext cx="12914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391215" y="839826"/>
            <a:ext cx="3046021" cy="2084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524500" y="819150"/>
            <a:ext cx="3046021" cy="2084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30" name="TextBox 9"/>
          <p:cNvSpPr txBox="1">
            <a:spLocks noChangeArrowheads="1"/>
          </p:cNvSpPr>
          <p:nvPr/>
        </p:nvSpPr>
        <p:spPr bwMode="auto">
          <a:xfrm>
            <a:off x="2493820" y="1834491"/>
            <a:ext cx="1175657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4524500" y="3010147"/>
            <a:ext cx="3046021" cy="1923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12" name="Rectangle 2"/>
          <p:cNvSpPr txBox="1">
            <a:spLocks noChangeArrowheads="1"/>
          </p:cNvSpPr>
          <p:nvPr/>
        </p:nvSpPr>
        <p:spPr>
          <a:xfrm>
            <a:off x="6191178" y="3024802"/>
            <a:ext cx="1362538" cy="203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zh-CN" sz="1350" dirty="0">
                <a:solidFill>
                  <a:srgbClr val="002060"/>
                </a:solidFill>
                <a:latin typeface="Calibri"/>
              </a:rPr>
              <a:t> Health Care</a:t>
            </a:r>
          </a:p>
        </p:txBody>
      </p:sp>
      <p:sp>
        <p:nvSpPr>
          <p:cNvPr id="262" name="Rectangle 2"/>
          <p:cNvSpPr txBox="1">
            <a:spLocks noChangeArrowheads="1"/>
          </p:cNvSpPr>
          <p:nvPr/>
        </p:nvSpPr>
        <p:spPr>
          <a:xfrm>
            <a:off x="6103860" y="833805"/>
            <a:ext cx="1452006" cy="253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zh-CN" sz="1350" dirty="0">
                <a:solidFill>
                  <a:srgbClr val="002060"/>
                </a:solidFill>
                <a:latin typeface="Calibri"/>
              </a:rPr>
              <a:t>Digital Media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1384219" y="841597"/>
            <a:ext cx="2143496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002060"/>
                </a:solidFill>
                <a:latin typeface="Calibri"/>
              </a:rPr>
              <a:t>Omics</a:t>
            </a:r>
          </a:p>
        </p:txBody>
      </p:sp>
      <p:pic>
        <p:nvPicPr>
          <p:cNvPr id="64" name="Picture 63" descr="argonne-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8768" y="1964575"/>
            <a:ext cx="1543049" cy="899841"/>
          </a:xfrm>
          <a:prstGeom prst="rect">
            <a:avLst/>
          </a:prstGeom>
        </p:spPr>
      </p:pic>
      <p:pic>
        <p:nvPicPr>
          <p:cNvPr id="65" name="Picture 64" descr="800px-RPLP0_90_ClustalW_al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143" y="1144883"/>
            <a:ext cx="1556240" cy="879277"/>
          </a:xfrm>
          <a:prstGeom prst="rect">
            <a:avLst/>
          </a:prstGeom>
        </p:spPr>
      </p:pic>
      <p:grpSp>
        <p:nvGrpSpPr>
          <p:cNvPr id="67" name="Group 19"/>
          <p:cNvGrpSpPr/>
          <p:nvPr/>
        </p:nvGrpSpPr>
        <p:grpSpPr>
          <a:xfrm flipH="1">
            <a:off x="7033462" y="1759928"/>
            <a:ext cx="455186" cy="1155712"/>
            <a:chOff x="4038600" y="1524000"/>
            <a:chExt cx="1139825" cy="2539042"/>
          </a:xfrm>
        </p:grpSpPr>
        <p:pic>
          <p:nvPicPr>
            <p:cNvPr id="68" name="Picture 4" descr="ai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1524000"/>
              <a:ext cx="1139825" cy="2008188"/>
            </a:xfrm>
            <a:prstGeom prst="rect">
              <a:avLst/>
            </a:prstGeom>
            <a:noFill/>
          </p:spPr>
        </p:pic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4139482" y="3505201"/>
              <a:ext cx="835729" cy="55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50" dirty="0">
                  <a:solidFill>
                    <a:prstClr val="black"/>
                  </a:solidFill>
                  <a:latin typeface="Arial"/>
                  <a:ea typeface="MS PGothic" pitchFamily="34" charset="-128"/>
                  <a:cs typeface="Arial"/>
                </a:rPr>
                <a:t>IM</a:t>
              </a:r>
              <a:endPara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70" name="Group 22"/>
          <p:cNvGrpSpPr/>
          <p:nvPr/>
        </p:nvGrpSpPr>
        <p:grpSpPr>
          <a:xfrm flipH="1">
            <a:off x="4536617" y="1966300"/>
            <a:ext cx="588623" cy="1001034"/>
            <a:chOff x="3426728" y="4011613"/>
            <a:chExt cx="2147952" cy="2384397"/>
          </a:xfrm>
        </p:grpSpPr>
        <p:pic>
          <p:nvPicPr>
            <p:cNvPr id="71" name="Picture 6" descr="gmail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57600" y="4011613"/>
              <a:ext cx="1828800" cy="1765300"/>
            </a:xfrm>
            <a:prstGeom prst="rect">
              <a:avLst/>
            </a:prstGeom>
            <a:noFill/>
          </p:spPr>
        </p:pic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3426728" y="5791199"/>
              <a:ext cx="2147952" cy="60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50" dirty="0">
                  <a:solidFill>
                    <a:prstClr val="black"/>
                  </a:solidFill>
                  <a:latin typeface="Arial"/>
                  <a:ea typeface="MS PGothic" pitchFamily="34" charset="-128"/>
                  <a:cs typeface="Arial"/>
                </a:rPr>
                <a:t>EMAIL</a:t>
              </a:r>
              <a:endPara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73" name="Group 23"/>
          <p:cNvGrpSpPr/>
          <p:nvPr/>
        </p:nvGrpSpPr>
        <p:grpSpPr>
          <a:xfrm flipH="1">
            <a:off x="6644587" y="1157947"/>
            <a:ext cx="553916" cy="1159231"/>
            <a:chOff x="4859628" y="4011613"/>
            <a:chExt cx="2091159" cy="2604059"/>
          </a:xfrm>
        </p:grpSpPr>
        <p:pic>
          <p:nvPicPr>
            <p:cNvPr id="74" name="Picture 7" descr="step1_window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56263" y="4011613"/>
              <a:ext cx="1277937" cy="2008187"/>
            </a:xfrm>
            <a:prstGeom prst="rect">
              <a:avLst/>
            </a:prstGeom>
            <a:noFill/>
          </p:spPr>
        </p:pic>
        <p:sp>
          <p:nvSpPr>
            <p:cNvPr id="75" name="Text Box 13"/>
            <p:cNvSpPr txBox="1">
              <a:spLocks noChangeArrowheads="1"/>
            </p:cNvSpPr>
            <p:nvPr/>
          </p:nvSpPr>
          <p:spPr bwMode="auto">
            <a:xfrm>
              <a:off x="4859628" y="6045283"/>
              <a:ext cx="2091159" cy="57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50" dirty="0">
                  <a:solidFill>
                    <a:prstClr val="black"/>
                  </a:solidFill>
                  <a:latin typeface="Arial"/>
                  <a:ea typeface="MS PGothic" pitchFamily="34" charset="-128"/>
                  <a:cs typeface="Arial"/>
                </a:rPr>
                <a:t>VOIP</a:t>
              </a:r>
              <a:endParaRPr lang="en-US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76" name="Group 29"/>
          <p:cNvGrpSpPr/>
          <p:nvPr/>
        </p:nvGrpSpPr>
        <p:grpSpPr>
          <a:xfrm flipH="1">
            <a:off x="5232415" y="942705"/>
            <a:ext cx="724283" cy="1613384"/>
            <a:chOff x="5495125" y="1066800"/>
            <a:chExt cx="2012163" cy="2893836"/>
          </a:xfrm>
        </p:grpSpPr>
        <p:grpSp>
          <p:nvGrpSpPr>
            <p:cNvPr id="77" name="Group 20"/>
            <p:cNvGrpSpPr/>
            <p:nvPr/>
          </p:nvGrpSpPr>
          <p:grpSpPr>
            <a:xfrm>
              <a:off x="5495125" y="1524000"/>
              <a:ext cx="2012163" cy="2436636"/>
              <a:chOff x="5495125" y="1524000"/>
              <a:chExt cx="2012163" cy="2436636"/>
            </a:xfrm>
          </p:grpSpPr>
          <p:pic>
            <p:nvPicPr>
              <p:cNvPr id="79" name="Picture 5" descr="blog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62600" y="1524000"/>
                <a:ext cx="1944688" cy="1981200"/>
              </a:xfrm>
              <a:prstGeom prst="rect">
                <a:avLst/>
              </a:prstGeom>
              <a:noFill/>
            </p:spPr>
          </p:pic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5495125" y="3505201"/>
                <a:ext cx="1864282" cy="455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050" dirty="0">
                    <a:solidFill>
                      <a:prstClr val="black"/>
                    </a:solidFill>
                    <a:latin typeface="Arial"/>
                    <a:ea typeface="MS PGothic" pitchFamily="34" charset="-128"/>
                    <a:cs typeface="Arial"/>
                  </a:rPr>
                  <a:t>BLOGS</a:t>
                </a:r>
                <a:endParaRPr lang="en-US" dirty="0">
                  <a:solidFill>
                    <a:prstClr val="black"/>
                  </a:solidFill>
                  <a:latin typeface="Arial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78" name="Text Box 17"/>
            <p:cNvSpPr txBox="1">
              <a:spLocks noChangeArrowheads="1"/>
            </p:cNvSpPr>
            <p:nvPr/>
          </p:nvSpPr>
          <p:spPr bwMode="auto">
            <a:xfrm>
              <a:off x="6240623" y="1066800"/>
              <a:ext cx="513209" cy="6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endParaRPr lang="en-US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81" name="Group 28"/>
          <p:cNvGrpSpPr/>
          <p:nvPr/>
        </p:nvGrpSpPr>
        <p:grpSpPr>
          <a:xfrm>
            <a:off x="4547621" y="884555"/>
            <a:ext cx="553916" cy="1032703"/>
            <a:chOff x="7061200" y="4051300"/>
            <a:chExt cx="1905000" cy="1936682"/>
          </a:xfrm>
        </p:grpSpPr>
        <p:pic>
          <p:nvPicPr>
            <p:cNvPr id="82" name="Picture 5" descr="iphone_youtube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61200" y="4051300"/>
              <a:ext cx="1905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14"/>
            <p:cNvSpPr txBox="1">
              <a:spLocks noChangeArrowheads="1"/>
            </p:cNvSpPr>
            <p:nvPr/>
          </p:nvSpPr>
          <p:spPr bwMode="auto">
            <a:xfrm>
              <a:off x="7069241" y="5511800"/>
              <a:ext cx="1881026" cy="47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50" dirty="0">
                  <a:solidFill>
                    <a:prstClr val="black"/>
                  </a:solidFill>
                  <a:ea typeface="MS PGothic" pitchFamily="34" charset="-128"/>
                  <a:cs typeface="MS PGothic" pitchFamily="34" charset="-128"/>
                </a:rPr>
                <a:t>VIDEO</a:t>
              </a:r>
              <a:endParaRPr lang="en-US" dirty="0">
                <a:solidFill>
                  <a:prstClr val="black"/>
                </a:solidFill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87" name="TextBox 54"/>
          <p:cNvSpPr txBox="1">
            <a:spLocks noChangeArrowheads="1"/>
          </p:cNvSpPr>
          <p:nvPr/>
        </p:nvSpPr>
        <p:spPr bwMode="auto">
          <a:xfrm>
            <a:off x="2375923" y="4780086"/>
            <a:ext cx="206619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Arial"/>
                <a:cs typeface="Arial"/>
              </a:rPr>
              <a:t>Source: Keith Marzullo</a:t>
            </a:r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470001" y="238652"/>
            <a:ext cx="5895242" cy="457200"/>
          </a:xfrm>
        </p:spPr>
        <p:txBody>
          <a:bodyPr/>
          <a:lstStyle/>
          <a:p>
            <a:pPr algn="ctr"/>
            <a:r>
              <a:rPr lang="en-US" sz="1800" dirty="0" smtClean="0"/>
              <a:t>Data to be Harnessed</a:t>
            </a:r>
            <a:endParaRPr lang="en-US" sz="1800" dirty="0"/>
          </a:p>
        </p:txBody>
      </p:sp>
      <p:pic>
        <p:nvPicPr>
          <p:cNvPr id="92" name="Picture 4" descr="http://weeklyworldnews.files.wordpress.com/2011/08/electronic_tattoob.jpg"/>
          <p:cNvPicPr>
            <a:picLocks noChangeAspect="1" noChangeArrowheads="1"/>
          </p:cNvPicPr>
          <p:nvPr/>
        </p:nvPicPr>
        <p:blipFill>
          <a:blip r:embed="rId11" cstate="print"/>
          <a:srcRect t="3739" r="3591"/>
          <a:stretch>
            <a:fillRect/>
          </a:stretch>
        </p:blipFill>
        <p:spPr bwMode="auto">
          <a:xfrm>
            <a:off x="4564776" y="3018289"/>
            <a:ext cx="1561368" cy="1871516"/>
          </a:xfrm>
          <a:prstGeom prst="rect">
            <a:avLst/>
          </a:prstGeom>
          <a:noFill/>
        </p:spPr>
      </p:pic>
      <p:pic>
        <p:nvPicPr>
          <p:cNvPr id="27654" name="Picture 6" descr="http://web.ecs.syr.edu/~pjmcswee/com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143" y="1998229"/>
            <a:ext cx="1086571" cy="839514"/>
          </a:xfrm>
          <a:prstGeom prst="rect">
            <a:avLst/>
          </a:prstGeom>
          <a:noFill/>
        </p:spPr>
      </p:pic>
      <p:pic>
        <p:nvPicPr>
          <p:cNvPr id="46" name="Picture 45" descr="apple-iphone-profil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4221" y="1173003"/>
            <a:ext cx="589087" cy="88363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67522" y="2082111"/>
            <a:ext cx="6270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MOBILE</a:t>
            </a:r>
          </a:p>
        </p:txBody>
      </p:sp>
      <p:graphicFrame>
        <p:nvGraphicFramePr>
          <p:cNvPr id="4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222723"/>
              </p:ext>
            </p:extLst>
          </p:nvPr>
        </p:nvGraphicFramePr>
        <p:xfrm>
          <a:off x="6326066" y="3147434"/>
          <a:ext cx="1284738" cy="168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782296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53310" y="2723006"/>
            <a:ext cx="1894400" cy="1799956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Data Intensive Disciplines</a:t>
            </a:r>
          </a:p>
        </p:txBody>
      </p:sp>
      <p:sp>
        <p:nvSpPr>
          <p:cNvPr id="5" name="Oval 4"/>
          <p:cNvSpPr/>
          <p:nvPr/>
        </p:nvSpPr>
        <p:spPr>
          <a:xfrm>
            <a:off x="4219922" y="1671883"/>
            <a:ext cx="1850599" cy="1779734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Mathematics Statistics</a:t>
            </a:r>
          </a:p>
        </p:txBody>
      </p:sp>
      <p:sp>
        <p:nvSpPr>
          <p:cNvPr id="6" name="Oval 5"/>
          <p:cNvSpPr/>
          <p:nvPr/>
        </p:nvSpPr>
        <p:spPr>
          <a:xfrm>
            <a:off x="3100279" y="1671883"/>
            <a:ext cx="1833554" cy="1779734"/>
          </a:xfrm>
          <a:prstGeom prst="ellipse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Computer Science Informatics (IST)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6246" y="2658350"/>
            <a:ext cx="112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DATA</a:t>
            </a:r>
          </a:p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SCIENCES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1413164" y="1036065"/>
            <a:ext cx="2325676" cy="1143965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750" dirty="0" smtClean="0">
                <a:solidFill>
                  <a:prstClr val="white"/>
                </a:solidFill>
              </a:rPr>
              <a:t>Data Models</a:t>
            </a:r>
            <a:endParaRPr lang="en-US" sz="750" dirty="0">
              <a:solidFill>
                <a:prstClr val="white"/>
              </a:solidFill>
            </a:endParaRPr>
          </a:p>
          <a:p>
            <a:pPr algn="ctr"/>
            <a:r>
              <a:rPr lang="en-US" sz="750" dirty="0">
                <a:solidFill>
                  <a:prstClr val="white"/>
                </a:solidFill>
              </a:rPr>
              <a:t>Machine </a:t>
            </a:r>
            <a:r>
              <a:rPr lang="en-US" sz="750" dirty="0" smtClean="0">
                <a:solidFill>
                  <a:prstClr val="white"/>
                </a:solidFill>
              </a:rPr>
              <a:t>Learning</a:t>
            </a:r>
          </a:p>
          <a:p>
            <a:pPr algn="ctr"/>
            <a:r>
              <a:rPr lang="en-US" sz="750" dirty="0" smtClean="0">
                <a:solidFill>
                  <a:prstClr val="white"/>
                </a:solidFill>
              </a:rPr>
              <a:t>Text and Multimedia Processing</a:t>
            </a:r>
            <a:endParaRPr lang="en-US" sz="750" dirty="0">
              <a:solidFill>
                <a:prstClr val="white"/>
              </a:solidFill>
            </a:endParaRPr>
          </a:p>
          <a:p>
            <a:pPr algn="ctr"/>
            <a:r>
              <a:rPr lang="en-US" sz="750" dirty="0" smtClean="0">
                <a:solidFill>
                  <a:prstClr val="white"/>
                </a:solidFill>
              </a:rPr>
              <a:t>Cluster Computing</a:t>
            </a:r>
            <a:endParaRPr lang="en-US" sz="750" dirty="0">
              <a:solidFill>
                <a:prstClr val="white"/>
              </a:solidFill>
            </a:endParaRPr>
          </a:p>
          <a:p>
            <a:pPr algn="ctr"/>
            <a:r>
              <a:rPr lang="en-US" sz="750" dirty="0" smtClean="0">
                <a:solidFill>
                  <a:prstClr val="white"/>
                </a:solidFill>
              </a:rPr>
              <a:t>Scalable Programming</a:t>
            </a:r>
            <a:endParaRPr lang="en-US" sz="750" dirty="0">
              <a:solidFill>
                <a:prstClr val="white"/>
              </a:solidFill>
            </a:endParaRPr>
          </a:p>
          <a:p>
            <a:pPr algn="ctr"/>
            <a:r>
              <a:rPr lang="en-US" sz="750" dirty="0">
                <a:solidFill>
                  <a:prstClr val="white"/>
                </a:solidFill>
              </a:rPr>
              <a:t>Visualization </a:t>
            </a:r>
          </a:p>
          <a:p>
            <a:pPr algn="ctr"/>
            <a:r>
              <a:rPr lang="en-US" sz="750" dirty="0">
                <a:solidFill>
                  <a:prstClr val="white"/>
                </a:solidFill>
              </a:rPr>
              <a:t>Big Data Tools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458689" y="914401"/>
            <a:ext cx="2260272" cy="1070468"/>
          </a:xfrm>
          <a:prstGeom prst="wedgeEllipseCallout">
            <a:avLst>
              <a:gd name="adj1" fmla="val -26145"/>
              <a:gd name="adj2" fmla="val 71128"/>
            </a:avLst>
          </a:prstGeom>
          <a:solidFill>
            <a:schemeClr val="tx2"/>
          </a:solidFill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750" dirty="0">
                <a:solidFill>
                  <a:prstClr val="white"/>
                </a:solidFill>
              </a:rPr>
              <a:t>Experiment Design</a:t>
            </a:r>
          </a:p>
          <a:p>
            <a:pPr algn="ctr"/>
            <a:r>
              <a:rPr lang="en-US" sz="750" dirty="0">
                <a:solidFill>
                  <a:prstClr val="white"/>
                </a:solidFill>
              </a:rPr>
              <a:t>Hypothesis Testing</a:t>
            </a:r>
          </a:p>
          <a:p>
            <a:pPr algn="ctr"/>
            <a:r>
              <a:rPr lang="en-US" sz="750" dirty="0">
                <a:solidFill>
                  <a:prstClr val="white"/>
                </a:solidFill>
              </a:rPr>
              <a:t>Statistical Models</a:t>
            </a:r>
          </a:p>
          <a:p>
            <a:pPr algn="ctr"/>
            <a:r>
              <a:rPr lang="en-US" sz="750" dirty="0">
                <a:solidFill>
                  <a:prstClr val="white"/>
                </a:solidFill>
              </a:rPr>
              <a:t>Statistical Inference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8576" y="372162"/>
            <a:ext cx="46538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prstClr val="white"/>
                </a:solidFill>
              </a:rPr>
              <a:t>How to harness data?   Data Sciences</a:t>
            </a: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576" y="4591513"/>
            <a:ext cx="609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Penn State is a leader in Data Sciences Education.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20319"/>
            <a:ext cx="8686800" cy="1357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Questions for the Forum</a:t>
            </a:r>
            <a:endParaRPr lang="en-US" sz="36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199" y="1103388"/>
            <a:ext cx="8235387" cy="31676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Strategic Initiatives Recommended by the DDI Committees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Strategic Joint Initiatives with other Strategic Planning Committees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Questions from you (participants of the forum)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Driving digital innovation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8398"/>
      </p:ext>
    </p:extLst>
  </p:cSld>
  <p:clrMapOvr>
    <a:masterClrMapping/>
  </p:clrMapOvr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Revolution">
  <a:themeElements>
    <a:clrScheme name="Custom 3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FFFFFF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volution">
  <a:themeElements>
    <a:clrScheme name="Custom 3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FFFFFF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714</Words>
  <Application>Microsoft Office PowerPoint</Application>
  <PresentationFormat>On-screen Show (16:9)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MS PGothic</vt:lpstr>
      <vt:lpstr>宋体</vt:lpstr>
      <vt:lpstr>Arial</vt:lpstr>
      <vt:lpstr>Calibri</vt:lpstr>
      <vt:lpstr>Franklin Gothic Book</vt:lpstr>
      <vt:lpstr>Helvetica</vt:lpstr>
      <vt:lpstr>Lucida Sans</vt:lpstr>
      <vt:lpstr>Rockwell</vt:lpstr>
      <vt:lpstr>Times New Roman</vt:lpstr>
      <vt:lpstr>Trebuchet MS</vt:lpstr>
      <vt:lpstr>Wingdings 2</vt:lpstr>
      <vt:lpstr>PSLH master</vt:lpstr>
      <vt:lpstr>2_PSLH master</vt:lpstr>
      <vt:lpstr>3_Revolution</vt:lpstr>
      <vt:lpstr>Revolution</vt:lpstr>
      <vt:lpstr>Regional Strategic Planning Forum</vt:lpstr>
      <vt:lpstr>Today’s Panelists</vt:lpstr>
      <vt:lpstr>DDI Steering Committee</vt:lpstr>
      <vt:lpstr>Questions, comments, ideas?</vt:lpstr>
      <vt:lpstr>PowerPoint Presentation</vt:lpstr>
      <vt:lpstr>10 Big Ideas for Future NSF Investments</vt:lpstr>
      <vt:lpstr>Data to be Harnessed</vt:lpstr>
      <vt:lpstr>PowerPoint Presentation</vt:lpstr>
      <vt:lpstr>Questions for the Forum</vt:lpstr>
      <vt:lpstr>#1 Build capacity for health informatics research and expand capacity for research using biomedical and health sciences big data. </vt:lpstr>
      <vt:lpstr>#2 Build, coordinate, and strengthen our capabilities in data sciences and analytics as well as AI. </vt:lpstr>
      <vt:lpstr>#3 Coordinate and strengthen programs related to developing secured, accessible, and interoperable cyber infrastructure.</vt:lpstr>
      <vt:lpstr>#4 Leverage human technology to inform and be informed by digital innovation initiatives/.</vt:lpstr>
      <vt:lpstr>#5 Can we address student health or wellbeing through digital innovation initiatives?</vt:lpstr>
      <vt:lpstr>Your questions and ideas? </vt:lpstr>
      <vt:lpstr>Questions, comments, ideas?</vt:lpstr>
      <vt:lpstr>Community Forums</vt:lpstr>
      <vt:lpstr> Thank You! 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Provost's Report</dc:title>
  <dc:creator>Lara Fowler, Jeffrey Brownson</dc:creator>
  <cp:keywords>Penn State;Strategic Plan</cp:keywords>
  <cp:lastModifiedBy>John Delavan</cp:lastModifiedBy>
  <cp:revision>733</cp:revision>
  <cp:lastPrinted>2015-01-14T16:17:38Z</cp:lastPrinted>
  <dcterms:created xsi:type="dcterms:W3CDTF">2014-01-15T19:58:58Z</dcterms:created>
  <dcterms:modified xsi:type="dcterms:W3CDTF">2017-03-29T18:39:29Z</dcterms:modified>
  <cp:category>Board of Trustees Meetings</cp:category>
</cp:coreProperties>
</file>