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6" r:id="rId2"/>
  </p:sldIdLst>
  <p:sldSz cx="12192000" cy="6858000"/>
  <p:notesSz cx="7315200" cy="9601200"/>
  <p:custShowLst>
    <p:custShow name="ShortVersion" id="0">
      <p:sldLst/>
    </p:custShow>
    <p:custShow name="VP Presentation" id="1">
      <p:sldLst/>
    </p:custShow>
    <p:custShow name="Library Forum" id="2">
      <p:sldLst/>
    </p:custShow>
    <p:custShow name="Grad School" id="3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83420" autoAdjust="0"/>
  </p:normalViewPr>
  <p:slideViewPr>
    <p:cSldViewPr snapToGrid="0">
      <p:cViewPr varScale="1">
        <p:scale>
          <a:sx n="82" d="100"/>
          <a:sy n="82" d="100"/>
        </p:scale>
        <p:origin x="936" y="1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4" d="100"/>
        <a:sy n="54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318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5DBA8F9-60FB-4C42-84FE-43B8B64FD8A9}" type="datetimeFigureOut">
              <a:rPr lang="en-US" smtClean="0"/>
              <a:t>2/15/17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BEED833-4DF0-4212-A0D3-8AC1A6405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03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B01CD2-DE4F-40E3-8BD6-61C45097AC7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247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 userDrawn="1"/>
        </p:nvGrpSpPr>
        <p:grpSpPr>
          <a:xfrm>
            <a:off x="144761" y="5850247"/>
            <a:ext cx="2330240" cy="719390"/>
            <a:chOff x="144761" y="5910010"/>
            <a:chExt cx="2330240" cy="719390"/>
          </a:xfrm>
        </p:grpSpPr>
        <p:pic>
          <p:nvPicPr>
            <p:cNvPr id="20" name="Picture 1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761" y="5910010"/>
              <a:ext cx="2188654" cy="719390"/>
            </a:xfrm>
            <a:prstGeom prst="rect">
              <a:avLst/>
            </a:prstGeom>
          </p:spPr>
        </p:pic>
        <p:cxnSp>
          <p:nvCxnSpPr>
            <p:cNvPr id="19" name="Straight Connector 18"/>
            <p:cNvCxnSpPr/>
            <p:nvPr userDrawn="1"/>
          </p:nvCxnSpPr>
          <p:spPr>
            <a:xfrm>
              <a:off x="2475001" y="5976982"/>
              <a:ext cx="0" cy="3548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 Box 2" title="Office of Planning and Institutional Assessment"/>
          <p:cNvSpPr txBox="1">
            <a:spLocks noChangeArrowheads="1"/>
          </p:cNvSpPr>
          <p:nvPr userDrawn="1"/>
        </p:nvSpPr>
        <p:spPr bwMode="auto">
          <a:xfrm>
            <a:off x="2517467" y="6003044"/>
            <a:ext cx="2337435" cy="181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t" anchorCtr="0">
            <a:spAutoFit/>
          </a:bodyPr>
          <a:lstStyle/>
          <a:p>
            <a:pPr algn="just" defTabSz="457200">
              <a:lnSpc>
                <a:spcPct val="107000"/>
              </a:lnSpc>
            </a:pPr>
            <a:r>
              <a:rPr lang="en-US" sz="1100" dirty="0" smtClean="0">
                <a:solidFill>
                  <a:srgbClr val="2D46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Planning</a:t>
            </a:r>
            <a:r>
              <a:rPr lang="en-US" sz="1100" baseline="0" dirty="0" smtClean="0">
                <a:solidFill>
                  <a:srgbClr val="2D46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and Institutional Research</a:t>
            </a:r>
            <a:endParaRPr lang="en-US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938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8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144761" y="5850247"/>
            <a:ext cx="2330240" cy="719390"/>
            <a:chOff x="144761" y="5910010"/>
            <a:chExt cx="2330240" cy="719390"/>
          </a:xfrm>
        </p:grpSpPr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761" y="5910010"/>
              <a:ext cx="2188654" cy="719390"/>
            </a:xfrm>
            <a:prstGeom prst="rect">
              <a:avLst/>
            </a:prstGeom>
          </p:spPr>
        </p:pic>
        <p:cxnSp>
          <p:nvCxnSpPr>
            <p:cNvPr id="12" name="Straight Connector 11"/>
            <p:cNvCxnSpPr/>
            <p:nvPr userDrawn="1"/>
          </p:nvCxnSpPr>
          <p:spPr>
            <a:xfrm>
              <a:off x="2475001" y="5976982"/>
              <a:ext cx="0" cy="3548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 Box 2" title="Office of Planning and Institutional Assessment"/>
          <p:cNvSpPr txBox="1">
            <a:spLocks noChangeArrowheads="1"/>
          </p:cNvSpPr>
          <p:nvPr userDrawn="1"/>
        </p:nvSpPr>
        <p:spPr bwMode="auto">
          <a:xfrm>
            <a:off x="2517467" y="6003044"/>
            <a:ext cx="2337435" cy="173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t" anchorCtr="0">
            <a:spAutoFit/>
          </a:bodyPr>
          <a:lstStyle/>
          <a:p>
            <a:pPr algn="just" defTabSz="457200">
              <a:lnSpc>
                <a:spcPct val="107000"/>
              </a:lnSpc>
            </a:pPr>
            <a:r>
              <a:rPr lang="en-US" sz="1100" dirty="0" smtClean="0">
                <a:solidFill>
                  <a:srgbClr val="2D46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Planning and Institutional Research</a:t>
            </a:r>
            <a:endParaRPr lang="en-US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112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pPr/>
              <a:t>2/15/17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191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 userDrawn="1"/>
        </p:nvGrpSpPr>
        <p:grpSpPr>
          <a:xfrm>
            <a:off x="144761" y="5850247"/>
            <a:ext cx="4710141" cy="719390"/>
            <a:chOff x="144761" y="5910010"/>
            <a:chExt cx="4710141" cy="719390"/>
          </a:xfrm>
        </p:grpSpPr>
        <p:grpSp>
          <p:nvGrpSpPr>
            <p:cNvPr id="18" name="Group 17"/>
            <p:cNvGrpSpPr/>
            <p:nvPr userDrawn="1"/>
          </p:nvGrpSpPr>
          <p:grpSpPr>
            <a:xfrm>
              <a:off x="144761" y="5910010"/>
              <a:ext cx="4710141" cy="719390"/>
              <a:chOff x="144761" y="5910010"/>
              <a:chExt cx="4710141" cy="719390"/>
            </a:xfrm>
          </p:grpSpPr>
          <p:pic>
            <p:nvPicPr>
              <p:cNvPr id="20" name="Picture 19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4761" y="5910010"/>
                <a:ext cx="2188654" cy="719390"/>
              </a:xfrm>
              <a:prstGeom prst="rect">
                <a:avLst/>
              </a:prstGeom>
            </p:spPr>
          </p:pic>
          <p:sp>
            <p:nvSpPr>
              <p:cNvPr id="21" name="Text Box 2" title="Office of Planning and Institutional Assessment"/>
              <p:cNvSpPr txBox="1">
                <a:spLocks noChangeArrowheads="1"/>
              </p:cNvSpPr>
              <p:nvPr userDrawn="1"/>
            </p:nvSpPr>
            <p:spPr bwMode="auto">
              <a:xfrm>
                <a:off x="2517467" y="6062807"/>
                <a:ext cx="2337435" cy="173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spAutoFit/>
              </a:bodyPr>
              <a:lstStyle/>
              <a:p>
                <a:pPr algn="just" defTabSz="457200">
                  <a:lnSpc>
                    <a:spcPct val="107000"/>
                  </a:lnSpc>
                </a:pPr>
                <a:r>
                  <a:rPr lang="en-US" sz="1100" dirty="0" smtClean="0">
                    <a:solidFill>
                      <a:srgbClr val="2D4660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Planning</a:t>
                </a:r>
                <a:r>
                  <a:rPr lang="en-US" sz="1100" baseline="0" dirty="0" smtClean="0">
                    <a:solidFill>
                      <a:srgbClr val="2D4660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and Institutional Research</a:t>
                </a:r>
                <a:endParaRPr lang="en-US" sz="1100" dirty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19" name="Straight Connector 18"/>
            <p:cNvCxnSpPr/>
            <p:nvPr userDrawn="1"/>
          </p:nvCxnSpPr>
          <p:spPr>
            <a:xfrm>
              <a:off x="2475001" y="5976982"/>
              <a:ext cx="0" cy="3548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88274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320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2/15/17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479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2/15/17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420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2/15/17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144761" y="5850247"/>
            <a:ext cx="2330240" cy="719390"/>
            <a:chOff x="144761" y="5910010"/>
            <a:chExt cx="2330240" cy="719390"/>
          </a:xfrm>
        </p:grpSpPr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761" y="5910010"/>
              <a:ext cx="2188654" cy="719390"/>
            </a:xfrm>
            <a:prstGeom prst="rect">
              <a:avLst/>
            </a:prstGeom>
          </p:spPr>
        </p:pic>
        <p:cxnSp>
          <p:nvCxnSpPr>
            <p:cNvPr id="13" name="Straight Connector 12"/>
            <p:cNvCxnSpPr/>
            <p:nvPr userDrawn="1"/>
          </p:nvCxnSpPr>
          <p:spPr>
            <a:xfrm>
              <a:off x="2475001" y="5976982"/>
              <a:ext cx="0" cy="3548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 Box 2" title="Office of Planning and Institutional Assessment"/>
          <p:cNvSpPr txBox="1">
            <a:spLocks noChangeArrowheads="1"/>
          </p:cNvSpPr>
          <p:nvPr userDrawn="1"/>
        </p:nvSpPr>
        <p:spPr bwMode="auto">
          <a:xfrm>
            <a:off x="2517467" y="6003044"/>
            <a:ext cx="2337435" cy="181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t" anchorCtr="0">
            <a:spAutoFit/>
          </a:bodyPr>
          <a:lstStyle/>
          <a:p>
            <a:pPr algn="just" defTabSz="457200">
              <a:lnSpc>
                <a:spcPct val="107000"/>
              </a:lnSpc>
            </a:pPr>
            <a:r>
              <a:rPr lang="en-US" sz="1100" dirty="0" smtClean="0">
                <a:solidFill>
                  <a:srgbClr val="2D46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Planning</a:t>
            </a:r>
            <a:r>
              <a:rPr lang="en-US" sz="1100" baseline="0" dirty="0" smtClean="0">
                <a:solidFill>
                  <a:srgbClr val="2D46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and Institutional Research</a:t>
            </a:r>
            <a:endParaRPr lang="en-US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223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2/15/17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3440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>
                <a:solidFill>
                  <a:srgbClr val="344068"/>
                </a:solidFill>
              </a:rPr>
              <a:pPr/>
              <a:t>‹#›</a:t>
            </a:fld>
            <a:endParaRPr lang="en-US" dirty="0">
              <a:solidFill>
                <a:srgbClr val="344068"/>
              </a:solidFill>
            </a:endParaRP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226649" y="5850247"/>
            <a:ext cx="2330240" cy="719390"/>
            <a:chOff x="144761" y="5910010"/>
            <a:chExt cx="2330240" cy="719390"/>
          </a:xfrm>
        </p:grpSpPr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761" y="5910010"/>
              <a:ext cx="2188654" cy="719390"/>
            </a:xfrm>
            <a:prstGeom prst="rect">
              <a:avLst/>
            </a:prstGeom>
          </p:spPr>
        </p:pic>
        <p:cxnSp>
          <p:nvCxnSpPr>
            <p:cNvPr id="13" name="Straight Connector 12"/>
            <p:cNvCxnSpPr/>
            <p:nvPr userDrawn="1"/>
          </p:nvCxnSpPr>
          <p:spPr>
            <a:xfrm>
              <a:off x="2475001" y="5976982"/>
              <a:ext cx="0" cy="3548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 Box 2" title="Office of Planning and Institutional Assessment"/>
          <p:cNvSpPr txBox="1">
            <a:spLocks noChangeArrowheads="1"/>
          </p:cNvSpPr>
          <p:nvPr userDrawn="1"/>
        </p:nvSpPr>
        <p:spPr bwMode="auto">
          <a:xfrm>
            <a:off x="2630468" y="5952842"/>
            <a:ext cx="2337435" cy="36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t" anchorCtr="0">
            <a:spAutoFit/>
          </a:bodyPr>
          <a:lstStyle/>
          <a:p>
            <a:pPr algn="l" defTabSz="457200">
              <a:lnSpc>
                <a:spcPct val="107000"/>
              </a:lnSpc>
            </a:pPr>
            <a:r>
              <a:rPr lang="en-US" sz="1100" dirty="0" smtClean="0">
                <a:solidFill>
                  <a:srgbClr val="2D46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Planning and </a:t>
            </a:r>
            <a:br>
              <a:rPr lang="en-US" sz="1100" dirty="0" smtClean="0">
                <a:solidFill>
                  <a:srgbClr val="2D46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100" dirty="0" smtClean="0">
                <a:solidFill>
                  <a:srgbClr val="2D46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Institutional Research</a:t>
            </a:r>
            <a:endParaRPr lang="en-US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789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144761" y="5850247"/>
            <a:ext cx="2330240" cy="719390"/>
            <a:chOff x="144761" y="5910010"/>
            <a:chExt cx="2330240" cy="719390"/>
          </a:xfrm>
        </p:grpSpPr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761" y="5910010"/>
              <a:ext cx="2188654" cy="719390"/>
            </a:xfrm>
            <a:prstGeom prst="rect">
              <a:avLst/>
            </a:prstGeom>
          </p:spPr>
        </p:pic>
        <p:cxnSp>
          <p:nvCxnSpPr>
            <p:cNvPr id="13" name="Straight Connector 12"/>
            <p:cNvCxnSpPr/>
            <p:nvPr userDrawn="1"/>
          </p:nvCxnSpPr>
          <p:spPr>
            <a:xfrm>
              <a:off x="2475001" y="5976982"/>
              <a:ext cx="0" cy="3548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 Box 2" title="Office of Planning and Institutional Assessment"/>
          <p:cNvSpPr txBox="1">
            <a:spLocks noChangeArrowheads="1"/>
          </p:cNvSpPr>
          <p:nvPr userDrawn="1"/>
        </p:nvSpPr>
        <p:spPr bwMode="auto">
          <a:xfrm>
            <a:off x="2517467" y="6003044"/>
            <a:ext cx="2337435" cy="181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t" anchorCtr="0">
            <a:spAutoFit/>
          </a:bodyPr>
          <a:lstStyle/>
          <a:p>
            <a:pPr algn="just" defTabSz="457200">
              <a:lnSpc>
                <a:spcPct val="107000"/>
              </a:lnSpc>
            </a:pPr>
            <a:r>
              <a:rPr lang="en-US" sz="1100" dirty="0" smtClean="0">
                <a:solidFill>
                  <a:srgbClr val="2D46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Planning</a:t>
            </a:r>
            <a:r>
              <a:rPr lang="en-US" sz="1100" baseline="0" dirty="0" smtClean="0">
                <a:solidFill>
                  <a:srgbClr val="2D46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and  Institutional Research</a:t>
            </a:r>
            <a:endParaRPr lang="en-US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288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defTabSz="457200"/>
            <a:fld id="{96DFF08F-DC6B-4601-B491-B0F83F6DD2DA}" type="datetimeFigureOut">
              <a:rPr lang="en-US" dirty="0"/>
              <a:pPr defTabSz="457200"/>
              <a:t>2/15/17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defTabSz="45720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defTabSz="457200"/>
            <a:fld id="{4FAB73BC-B049-4115-A692-8D63A059BFB8}" type="slidenum">
              <a:rPr lang="en-US" dirty="0"/>
              <a:pPr defTabSz="45720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 userDrawn="1"/>
        </p:nvGrpSpPr>
        <p:grpSpPr>
          <a:xfrm>
            <a:off x="144761" y="5850247"/>
            <a:ext cx="2330240" cy="719390"/>
            <a:chOff x="144761" y="5910010"/>
            <a:chExt cx="2330240" cy="719390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761" y="5910010"/>
              <a:ext cx="2188654" cy="719390"/>
            </a:xfrm>
            <a:prstGeom prst="rect">
              <a:avLst/>
            </a:prstGeom>
          </p:spPr>
        </p:pic>
        <p:cxnSp>
          <p:nvCxnSpPr>
            <p:cNvPr id="13" name="Straight Connector 12"/>
            <p:cNvCxnSpPr/>
            <p:nvPr userDrawn="1"/>
          </p:nvCxnSpPr>
          <p:spPr>
            <a:xfrm>
              <a:off x="2475001" y="5976982"/>
              <a:ext cx="0" cy="3548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 Box 2" title="Office of Planning and Institutional Assessment"/>
          <p:cNvSpPr txBox="1">
            <a:spLocks noChangeArrowheads="1"/>
          </p:cNvSpPr>
          <p:nvPr userDrawn="1"/>
        </p:nvSpPr>
        <p:spPr bwMode="auto">
          <a:xfrm>
            <a:off x="2517467" y="6003044"/>
            <a:ext cx="2337435" cy="181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t" anchorCtr="0">
            <a:spAutoFit/>
          </a:bodyPr>
          <a:lstStyle/>
          <a:p>
            <a:pPr algn="just" defTabSz="457200">
              <a:lnSpc>
                <a:spcPct val="107000"/>
              </a:lnSpc>
            </a:pPr>
            <a:r>
              <a:rPr lang="en-US" sz="1100" dirty="0" smtClean="0">
                <a:solidFill>
                  <a:srgbClr val="2D46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Planning</a:t>
            </a:r>
            <a:r>
              <a:rPr lang="en-US" sz="1100" baseline="0" dirty="0" smtClean="0">
                <a:solidFill>
                  <a:srgbClr val="2D46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and Institutional Research</a:t>
            </a:r>
            <a:endParaRPr lang="en-US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44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8857" y="3626195"/>
            <a:ext cx="11723914" cy="283464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mtClean="0">
                <a:solidFill>
                  <a:prstClr val="white"/>
                </a:solidFill>
              </a:rPr>
              <a:t>Fostering Diverse </a:t>
            </a:r>
            <a:r>
              <a:rPr lang="en-US" dirty="0">
                <a:solidFill>
                  <a:prstClr val="white"/>
                </a:solidFill>
              </a:rPr>
              <a:t>World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8857" y="4035647"/>
            <a:ext cx="11723914" cy="283464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prstClr val="white"/>
                </a:solidFill>
              </a:rPr>
              <a:t>Global Engagement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8857" y="4445098"/>
            <a:ext cx="11723914" cy="283464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prstClr val="white"/>
                </a:solidFill>
              </a:rPr>
              <a:t>Economic Development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8857" y="2810898"/>
            <a:ext cx="11723914" cy="279857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prstClr val="white"/>
                </a:solidFill>
              </a:rPr>
              <a:t>Access to Education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8857" y="3216743"/>
            <a:ext cx="11723914" cy="283464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prstClr val="white"/>
                </a:solidFill>
              </a:rPr>
              <a:t>Engaging Students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08857" y="4889539"/>
            <a:ext cx="11723914" cy="283464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prstClr val="white"/>
                </a:solidFill>
              </a:rPr>
              <a:t>Sustainable Future</a:t>
            </a: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584122" y="481780"/>
            <a:ext cx="9380820" cy="4725947"/>
            <a:chOff x="2366174" y="354788"/>
            <a:chExt cx="9380820" cy="4725947"/>
          </a:xfrm>
        </p:grpSpPr>
        <p:sp>
          <p:nvSpPr>
            <p:cNvPr id="40" name="Freeform 39"/>
            <p:cNvSpPr/>
            <p:nvPr/>
          </p:nvSpPr>
          <p:spPr>
            <a:xfrm>
              <a:off x="5337835" y="354788"/>
              <a:ext cx="2206869" cy="533250"/>
            </a:xfrm>
            <a:custGeom>
              <a:avLst/>
              <a:gdLst>
                <a:gd name="connsiteX0" fmla="*/ 0 w 5131842"/>
                <a:gd name="connsiteY0" fmla="*/ 0 h 1605511"/>
                <a:gd name="connsiteX1" fmla="*/ 5131842 w 5131842"/>
                <a:gd name="connsiteY1" fmla="*/ 0 h 1605511"/>
                <a:gd name="connsiteX2" fmla="*/ 5131842 w 5131842"/>
                <a:gd name="connsiteY2" fmla="*/ 1605511 h 1605511"/>
                <a:gd name="connsiteX3" fmla="*/ 0 w 5131842"/>
                <a:gd name="connsiteY3" fmla="*/ 1605511 h 1605511"/>
                <a:gd name="connsiteX4" fmla="*/ 0 w 5131842"/>
                <a:gd name="connsiteY4" fmla="*/ 0 h 1605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31842" h="1605511">
                  <a:moveTo>
                    <a:pt x="0" y="0"/>
                  </a:moveTo>
                  <a:lnTo>
                    <a:pt x="5131842" y="0"/>
                  </a:lnTo>
                  <a:lnTo>
                    <a:pt x="5131842" y="1605511"/>
                  </a:lnTo>
                  <a:lnTo>
                    <a:pt x="0" y="16055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>
                  <a:solidFill>
                    <a:schemeClr val="tx1"/>
                  </a:solidFill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Strategic Plan Implementation Oversight Committee</a:t>
              </a:r>
            </a:p>
          </p:txBody>
        </p:sp>
        <p:sp>
          <p:nvSpPr>
            <p:cNvPr id="41" name="Freeform 40"/>
            <p:cNvSpPr/>
            <p:nvPr/>
          </p:nvSpPr>
          <p:spPr>
            <a:xfrm>
              <a:off x="2366174" y="1534903"/>
              <a:ext cx="1004612" cy="938677"/>
            </a:xfrm>
            <a:custGeom>
              <a:avLst/>
              <a:gdLst>
                <a:gd name="connsiteX0" fmla="*/ 0 w 990582"/>
                <a:gd name="connsiteY0" fmla="*/ 0 h 2306195"/>
                <a:gd name="connsiteX1" fmla="*/ 990582 w 990582"/>
                <a:gd name="connsiteY1" fmla="*/ 0 h 2306195"/>
                <a:gd name="connsiteX2" fmla="*/ 990582 w 990582"/>
                <a:gd name="connsiteY2" fmla="*/ 2306195 h 2306195"/>
                <a:gd name="connsiteX3" fmla="*/ 0 w 990582"/>
                <a:gd name="connsiteY3" fmla="*/ 2306195 h 2306195"/>
                <a:gd name="connsiteX4" fmla="*/ 0 w 990582"/>
                <a:gd name="connsiteY4" fmla="*/ 0 h 2306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0582" h="2306195">
                  <a:moveTo>
                    <a:pt x="0" y="0"/>
                  </a:moveTo>
                  <a:lnTo>
                    <a:pt x="990582" y="0"/>
                  </a:lnTo>
                  <a:lnTo>
                    <a:pt x="990582" y="2306195"/>
                  </a:lnTo>
                  <a:lnTo>
                    <a:pt x="0" y="230619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kern="1200" dirty="0" smtClean="0">
                  <a:solidFill>
                    <a:schemeClr val="tx1"/>
                  </a:solidFill>
                </a:rPr>
                <a:t>Transforming </a:t>
              </a:r>
              <a:r>
                <a:rPr lang="en-US" sz="1300" u="none" kern="1200" dirty="0" smtClean="0">
                  <a:solidFill>
                    <a:schemeClr val="tx1"/>
                  </a:solidFill>
                </a:rPr>
                <a:t>Education Executive Committee</a:t>
              </a:r>
            </a:p>
          </p:txBody>
        </p:sp>
        <p:sp>
          <p:nvSpPr>
            <p:cNvPr id="43" name="Freeform 42"/>
            <p:cNvSpPr/>
            <p:nvPr/>
          </p:nvSpPr>
          <p:spPr>
            <a:xfrm>
              <a:off x="3564780" y="1534903"/>
              <a:ext cx="990581" cy="937901"/>
            </a:xfrm>
            <a:custGeom>
              <a:avLst/>
              <a:gdLst>
                <a:gd name="connsiteX0" fmla="*/ 0 w 990582"/>
                <a:gd name="connsiteY0" fmla="*/ 0 h 2304288"/>
                <a:gd name="connsiteX1" fmla="*/ 990582 w 990582"/>
                <a:gd name="connsiteY1" fmla="*/ 0 h 2304288"/>
                <a:gd name="connsiteX2" fmla="*/ 990582 w 990582"/>
                <a:gd name="connsiteY2" fmla="*/ 2304288 h 2304288"/>
                <a:gd name="connsiteX3" fmla="*/ 0 w 990582"/>
                <a:gd name="connsiteY3" fmla="*/ 2304288 h 2304288"/>
                <a:gd name="connsiteX4" fmla="*/ 0 w 990582"/>
                <a:gd name="connsiteY4" fmla="*/ 0 h 2304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0582" h="2304288">
                  <a:moveTo>
                    <a:pt x="0" y="0"/>
                  </a:moveTo>
                  <a:lnTo>
                    <a:pt x="990582" y="0"/>
                  </a:lnTo>
                  <a:lnTo>
                    <a:pt x="990582" y="2304288"/>
                  </a:lnTo>
                  <a:lnTo>
                    <a:pt x="0" y="230428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u="none" kern="1200" dirty="0" smtClean="0">
                  <a:solidFill>
                    <a:schemeClr val="tx1"/>
                  </a:solidFill>
                </a:rPr>
                <a:t>Enhancing Health Executive Committee</a:t>
              </a:r>
            </a:p>
          </p:txBody>
        </p:sp>
        <p:sp>
          <p:nvSpPr>
            <p:cNvPr id="42" name="Freeform 41"/>
            <p:cNvSpPr/>
            <p:nvPr/>
          </p:nvSpPr>
          <p:spPr>
            <a:xfrm>
              <a:off x="2366176" y="2674900"/>
              <a:ext cx="990582" cy="2371111"/>
            </a:xfrm>
            <a:custGeom>
              <a:avLst/>
              <a:gdLst>
                <a:gd name="connsiteX0" fmla="*/ 0 w 990582"/>
                <a:gd name="connsiteY0" fmla="*/ 0 h 495291"/>
                <a:gd name="connsiteX1" fmla="*/ 990582 w 990582"/>
                <a:gd name="connsiteY1" fmla="*/ 0 h 495291"/>
                <a:gd name="connsiteX2" fmla="*/ 990582 w 990582"/>
                <a:gd name="connsiteY2" fmla="*/ 495291 h 495291"/>
                <a:gd name="connsiteX3" fmla="*/ 0 w 990582"/>
                <a:gd name="connsiteY3" fmla="*/ 495291 h 495291"/>
                <a:gd name="connsiteX4" fmla="*/ 0 w 990582"/>
                <a:gd name="connsiteY4" fmla="*/ 0 h 495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0582" h="495291">
                  <a:moveTo>
                    <a:pt x="0" y="0"/>
                  </a:moveTo>
                  <a:lnTo>
                    <a:pt x="990582" y="0"/>
                  </a:lnTo>
                  <a:lnTo>
                    <a:pt x="990582" y="495291"/>
                  </a:lnTo>
                  <a:lnTo>
                    <a:pt x="0" y="4952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76200">
              <a:solidFill>
                <a:srgbClr val="FF000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kern="1200" dirty="0" smtClean="0">
                  <a:solidFill>
                    <a:sysClr val="windowText" lastClr="000000"/>
                  </a:solidFill>
                </a:rPr>
                <a:t>Transforming Ed</a:t>
              </a:r>
              <a:r>
                <a:rPr lang="en-US" sz="1300" dirty="0" smtClean="0">
                  <a:solidFill>
                    <a:sysClr val="windowText" lastClr="000000"/>
                  </a:solidFill>
                </a:rPr>
                <a:t>ucation Steering Committee</a:t>
              </a:r>
              <a:endParaRPr lang="en-US" sz="1300" kern="12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4" name="Freeform 43"/>
            <p:cNvSpPr/>
            <p:nvPr/>
          </p:nvSpPr>
          <p:spPr>
            <a:xfrm>
              <a:off x="3564781" y="2674900"/>
              <a:ext cx="990582" cy="2371111"/>
            </a:xfrm>
            <a:custGeom>
              <a:avLst/>
              <a:gdLst>
                <a:gd name="connsiteX0" fmla="*/ 0 w 990582"/>
                <a:gd name="connsiteY0" fmla="*/ 0 h 495291"/>
                <a:gd name="connsiteX1" fmla="*/ 990582 w 990582"/>
                <a:gd name="connsiteY1" fmla="*/ 0 h 495291"/>
                <a:gd name="connsiteX2" fmla="*/ 990582 w 990582"/>
                <a:gd name="connsiteY2" fmla="*/ 495291 h 495291"/>
                <a:gd name="connsiteX3" fmla="*/ 0 w 990582"/>
                <a:gd name="connsiteY3" fmla="*/ 495291 h 495291"/>
                <a:gd name="connsiteX4" fmla="*/ 0 w 990582"/>
                <a:gd name="connsiteY4" fmla="*/ 0 h 495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0582" h="495291">
                  <a:moveTo>
                    <a:pt x="0" y="0"/>
                  </a:moveTo>
                  <a:lnTo>
                    <a:pt x="990582" y="0"/>
                  </a:lnTo>
                  <a:lnTo>
                    <a:pt x="990582" y="495291"/>
                  </a:lnTo>
                  <a:lnTo>
                    <a:pt x="0" y="4952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kern="1200" dirty="0" smtClean="0">
                  <a:solidFill>
                    <a:sysClr val="windowText" lastClr="000000"/>
                  </a:solidFill>
                </a:rPr>
                <a:t>Enhancing Health Steering Committee</a:t>
              </a:r>
              <a:endParaRPr lang="en-US" sz="1300" kern="12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4763386" y="1534903"/>
              <a:ext cx="990582" cy="937901"/>
            </a:xfrm>
            <a:custGeom>
              <a:avLst/>
              <a:gdLst>
                <a:gd name="connsiteX0" fmla="*/ 0 w 990582"/>
                <a:gd name="connsiteY0" fmla="*/ 0 h 2304288"/>
                <a:gd name="connsiteX1" fmla="*/ 990582 w 990582"/>
                <a:gd name="connsiteY1" fmla="*/ 0 h 2304288"/>
                <a:gd name="connsiteX2" fmla="*/ 990582 w 990582"/>
                <a:gd name="connsiteY2" fmla="*/ 2304288 h 2304288"/>
                <a:gd name="connsiteX3" fmla="*/ 0 w 990582"/>
                <a:gd name="connsiteY3" fmla="*/ 2304288 h 2304288"/>
                <a:gd name="connsiteX4" fmla="*/ 0 w 990582"/>
                <a:gd name="connsiteY4" fmla="*/ 0 h 2304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0582" h="2304288">
                  <a:moveTo>
                    <a:pt x="0" y="0"/>
                  </a:moveTo>
                  <a:lnTo>
                    <a:pt x="990582" y="0"/>
                  </a:lnTo>
                  <a:lnTo>
                    <a:pt x="990582" y="2304288"/>
                  </a:lnTo>
                  <a:lnTo>
                    <a:pt x="0" y="230428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u="none" kern="1200" dirty="0" smtClean="0">
                  <a:solidFill>
                    <a:schemeClr val="tx1"/>
                  </a:solidFill>
                </a:rPr>
                <a:t>Stewarding Resources Executive Committee</a:t>
              </a:r>
            </a:p>
          </p:txBody>
        </p:sp>
        <p:sp>
          <p:nvSpPr>
            <p:cNvPr id="46" name="Freeform 45"/>
            <p:cNvSpPr/>
            <p:nvPr/>
          </p:nvSpPr>
          <p:spPr>
            <a:xfrm>
              <a:off x="4763386" y="2674901"/>
              <a:ext cx="990582" cy="2371110"/>
            </a:xfrm>
            <a:custGeom>
              <a:avLst/>
              <a:gdLst>
                <a:gd name="connsiteX0" fmla="*/ 0 w 990582"/>
                <a:gd name="connsiteY0" fmla="*/ 0 h 495291"/>
                <a:gd name="connsiteX1" fmla="*/ 990582 w 990582"/>
                <a:gd name="connsiteY1" fmla="*/ 0 h 495291"/>
                <a:gd name="connsiteX2" fmla="*/ 990582 w 990582"/>
                <a:gd name="connsiteY2" fmla="*/ 495291 h 495291"/>
                <a:gd name="connsiteX3" fmla="*/ 0 w 990582"/>
                <a:gd name="connsiteY3" fmla="*/ 495291 h 495291"/>
                <a:gd name="connsiteX4" fmla="*/ 0 w 990582"/>
                <a:gd name="connsiteY4" fmla="*/ 0 h 495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0582" h="495291">
                  <a:moveTo>
                    <a:pt x="0" y="0"/>
                  </a:moveTo>
                  <a:lnTo>
                    <a:pt x="990582" y="0"/>
                  </a:lnTo>
                  <a:lnTo>
                    <a:pt x="990582" y="495291"/>
                  </a:lnTo>
                  <a:lnTo>
                    <a:pt x="0" y="4952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kern="1200" dirty="0" smtClean="0">
                  <a:solidFill>
                    <a:sysClr val="windowText" lastClr="000000"/>
                  </a:solidFill>
                </a:rPr>
                <a:t>Stewarding Resources Steering Committee</a:t>
              </a:r>
              <a:endParaRPr lang="en-US" sz="1300" kern="12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5961990" y="1534903"/>
              <a:ext cx="990580" cy="937901"/>
            </a:xfrm>
            <a:custGeom>
              <a:avLst/>
              <a:gdLst>
                <a:gd name="connsiteX0" fmla="*/ 0 w 990582"/>
                <a:gd name="connsiteY0" fmla="*/ 0 h 2304288"/>
                <a:gd name="connsiteX1" fmla="*/ 990582 w 990582"/>
                <a:gd name="connsiteY1" fmla="*/ 0 h 2304288"/>
                <a:gd name="connsiteX2" fmla="*/ 990582 w 990582"/>
                <a:gd name="connsiteY2" fmla="*/ 2304288 h 2304288"/>
                <a:gd name="connsiteX3" fmla="*/ 0 w 990582"/>
                <a:gd name="connsiteY3" fmla="*/ 2304288 h 2304288"/>
                <a:gd name="connsiteX4" fmla="*/ 0 w 990582"/>
                <a:gd name="connsiteY4" fmla="*/ 0 h 2304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0582" h="2304288">
                  <a:moveTo>
                    <a:pt x="0" y="0"/>
                  </a:moveTo>
                  <a:lnTo>
                    <a:pt x="990582" y="0"/>
                  </a:lnTo>
                  <a:lnTo>
                    <a:pt x="990582" y="2304288"/>
                  </a:lnTo>
                  <a:lnTo>
                    <a:pt x="0" y="230428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u="none" kern="1200" dirty="0" smtClean="0">
                  <a:solidFill>
                    <a:schemeClr val="tx1"/>
                  </a:solidFill>
                </a:rPr>
                <a:t>Advancing the Arts &amp; Humanities Executive Committee</a:t>
              </a:r>
            </a:p>
          </p:txBody>
        </p:sp>
        <p:sp>
          <p:nvSpPr>
            <p:cNvPr id="48" name="Freeform 47"/>
            <p:cNvSpPr/>
            <p:nvPr/>
          </p:nvSpPr>
          <p:spPr>
            <a:xfrm>
              <a:off x="5961991" y="2674900"/>
              <a:ext cx="990582" cy="2371111"/>
            </a:xfrm>
            <a:custGeom>
              <a:avLst/>
              <a:gdLst>
                <a:gd name="connsiteX0" fmla="*/ 0 w 990582"/>
                <a:gd name="connsiteY0" fmla="*/ 0 h 495291"/>
                <a:gd name="connsiteX1" fmla="*/ 990582 w 990582"/>
                <a:gd name="connsiteY1" fmla="*/ 0 h 495291"/>
                <a:gd name="connsiteX2" fmla="*/ 990582 w 990582"/>
                <a:gd name="connsiteY2" fmla="*/ 495291 h 495291"/>
                <a:gd name="connsiteX3" fmla="*/ 0 w 990582"/>
                <a:gd name="connsiteY3" fmla="*/ 495291 h 495291"/>
                <a:gd name="connsiteX4" fmla="*/ 0 w 990582"/>
                <a:gd name="connsiteY4" fmla="*/ 0 h 495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0582" h="495291">
                  <a:moveTo>
                    <a:pt x="0" y="0"/>
                  </a:moveTo>
                  <a:lnTo>
                    <a:pt x="990582" y="0"/>
                  </a:lnTo>
                  <a:lnTo>
                    <a:pt x="990582" y="495291"/>
                  </a:lnTo>
                  <a:lnTo>
                    <a:pt x="0" y="4952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kern="1200" smtClean="0">
                  <a:solidFill>
                    <a:sysClr val="windowText" lastClr="000000"/>
                  </a:solidFill>
                </a:rPr>
                <a:t>Advancing the Arts </a:t>
              </a:r>
              <a:r>
                <a:rPr lang="en-US" sz="1300" kern="1200" dirty="0" smtClean="0">
                  <a:solidFill>
                    <a:sysClr val="windowText" lastClr="000000"/>
                  </a:solidFill>
                </a:rPr>
                <a:t>&amp; Humanities Steering Committee</a:t>
              </a:r>
              <a:endParaRPr lang="en-US" sz="1300" kern="12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7160594" y="1534903"/>
              <a:ext cx="1004612" cy="937901"/>
            </a:xfrm>
            <a:custGeom>
              <a:avLst/>
              <a:gdLst>
                <a:gd name="connsiteX0" fmla="*/ 0 w 990582"/>
                <a:gd name="connsiteY0" fmla="*/ 0 h 2304288"/>
                <a:gd name="connsiteX1" fmla="*/ 990582 w 990582"/>
                <a:gd name="connsiteY1" fmla="*/ 0 h 2304288"/>
                <a:gd name="connsiteX2" fmla="*/ 990582 w 990582"/>
                <a:gd name="connsiteY2" fmla="*/ 2304288 h 2304288"/>
                <a:gd name="connsiteX3" fmla="*/ 0 w 990582"/>
                <a:gd name="connsiteY3" fmla="*/ 2304288 h 2304288"/>
                <a:gd name="connsiteX4" fmla="*/ 0 w 990582"/>
                <a:gd name="connsiteY4" fmla="*/ 0 h 2304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0582" h="2304288">
                  <a:moveTo>
                    <a:pt x="0" y="0"/>
                  </a:moveTo>
                  <a:lnTo>
                    <a:pt x="990582" y="0"/>
                  </a:lnTo>
                  <a:lnTo>
                    <a:pt x="990582" y="2304288"/>
                  </a:lnTo>
                  <a:lnTo>
                    <a:pt x="0" y="230428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u="none" kern="1200" dirty="0" smtClean="0">
                  <a:solidFill>
                    <a:schemeClr val="tx1"/>
                  </a:solidFill>
                </a:rPr>
                <a:t>Driving Digital Innovation</a:t>
              </a:r>
              <a:br>
                <a:rPr lang="en-US" sz="1300" u="none" kern="1200" dirty="0" smtClean="0">
                  <a:solidFill>
                    <a:schemeClr val="tx1"/>
                  </a:solidFill>
                </a:rPr>
              </a:br>
              <a:r>
                <a:rPr lang="en-US" sz="1300" u="none" kern="1200" dirty="0" smtClean="0">
                  <a:solidFill>
                    <a:schemeClr val="tx1"/>
                  </a:solidFill>
                </a:rPr>
                <a:t>Executive Committee</a:t>
              </a:r>
            </a:p>
          </p:txBody>
        </p:sp>
        <p:sp>
          <p:nvSpPr>
            <p:cNvPr id="50" name="Freeform 49"/>
            <p:cNvSpPr/>
            <p:nvPr/>
          </p:nvSpPr>
          <p:spPr>
            <a:xfrm>
              <a:off x="7160596" y="2674900"/>
              <a:ext cx="990582" cy="2371111"/>
            </a:xfrm>
            <a:custGeom>
              <a:avLst/>
              <a:gdLst>
                <a:gd name="connsiteX0" fmla="*/ 0 w 990582"/>
                <a:gd name="connsiteY0" fmla="*/ 0 h 495291"/>
                <a:gd name="connsiteX1" fmla="*/ 990582 w 990582"/>
                <a:gd name="connsiteY1" fmla="*/ 0 h 495291"/>
                <a:gd name="connsiteX2" fmla="*/ 990582 w 990582"/>
                <a:gd name="connsiteY2" fmla="*/ 495291 h 495291"/>
                <a:gd name="connsiteX3" fmla="*/ 0 w 990582"/>
                <a:gd name="connsiteY3" fmla="*/ 495291 h 495291"/>
                <a:gd name="connsiteX4" fmla="*/ 0 w 990582"/>
                <a:gd name="connsiteY4" fmla="*/ 0 h 495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0582" h="495291">
                  <a:moveTo>
                    <a:pt x="0" y="0"/>
                  </a:moveTo>
                  <a:lnTo>
                    <a:pt x="990582" y="0"/>
                  </a:lnTo>
                  <a:lnTo>
                    <a:pt x="990582" y="495291"/>
                  </a:lnTo>
                  <a:lnTo>
                    <a:pt x="0" y="4952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kern="1200" dirty="0" smtClean="0">
                  <a:solidFill>
                    <a:sysClr val="windowText" lastClr="000000"/>
                  </a:solidFill>
                </a:rPr>
                <a:t>Driving Digital Innovation Steering Committee</a:t>
              </a:r>
              <a:endParaRPr lang="en-US" sz="1300" kern="12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8359200" y="1534903"/>
              <a:ext cx="990581" cy="937901"/>
            </a:xfrm>
            <a:custGeom>
              <a:avLst/>
              <a:gdLst>
                <a:gd name="connsiteX0" fmla="*/ 0 w 990582"/>
                <a:gd name="connsiteY0" fmla="*/ 0 h 2304288"/>
                <a:gd name="connsiteX1" fmla="*/ 990582 w 990582"/>
                <a:gd name="connsiteY1" fmla="*/ 0 h 2304288"/>
                <a:gd name="connsiteX2" fmla="*/ 990582 w 990582"/>
                <a:gd name="connsiteY2" fmla="*/ 2304288 h 2304288"/>
                <a:gd name="connsiteX3" fmla="*/ 0 w 990582"/>
                <a:gd name="connsiteY3" fmla="*/ 2304288 h 2304288"/>
                <a:gd name="connsiteX4" fmla="*/ 0 w 990582"/>
                <a:gd name="connsiteY4" fmla="*/ 0 h 2304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0582" h="2304288">
                  <a:moveTo>
                    <a:pt x="0" y="0"/>
                  </a:moveTo>
                  <a:lnTo>
                    <a:pt x="990582" y="0"/>
                  </a:lnTo>
                  <a:lnTo>
                    <a:pt x="990582" y="2304288"/>
                  </a:lnTo>
                  <a:lnTo>
                    <a:pt x="0" y="23042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6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u="none" kern="1200" dirty="0" smtClean="0">
                  <a:solidFill>
                    <a:schemeClr val="tx1"/>
                  </a:solidFill>
                </a:rPr>
                <a:t>Organizational Processes</a:t>
              </a:r>
              <a:br>
                <a:rPr lang="en-US" sz="1300" u="none" kern="1200" dirty="0" smtClean="0">
                  <a:solidFill>
                    <a:schemeClr val="tx1"/>
                  </a:solidFill>
                </a:rPr>
              </a:br>
              <a:r>
                <a:rPr lang="en-US" sz="1300" u="none" kern="1200" dirty="0" smtClean="0">
                  <a:solidFill>
                    <a:schemeClr val="tx1"/>
                  </a:solidFill>
                </a:rPr>
                <a:t>Executive Committee</a:t>
              </a:r>
            </a:p>
          </p:txBody>
        </p:sp>
        <p:sp>
          <p:nvSpPr>
            <p:cNvPr id="52" name="Freeform 51"/>
            <p:cNvSpPr/>
            <p:nvPr/>
          </p:nvSpPr>
          <p:spPr>
            <a:xfrm>
              <a:off x="8359201" y="2674900"/>
              <a:ext cx="990582" cy="2405835"/>
            </a:xfrm>
            <a:custGeom>
              <a:avLst/>
              <a:gdLst>
                <a:gd name="connsiteX0" fmla="*/ 0 w 990582"/>
                <a:gd name="connsiteY0" fmla="*/ 0 h 495291"/>
                <a:gd name="connsiteX1" fmla="*/ 990582 w 990582"/>
                <a:gd name="connsiteY1" fmla="*/ 0 h 495291"/>
                <a:gd name="connsiteX2" fmla="*/ 990582 w 990582"/>
                <a:gd name="connsiteY2" fmla="*/ 495291 h 495291"/>
                <a:gd name="connsiteX3" fmla="*/ 0 w 990582"/>
                <a:gd name="connsiteY3" fmla="*/ 495291 h 495291"/>
                <a:gd name="connsiteX4" fmla="*/ 0 w 990582"/>
                <a:gd name="connsiteY4" fmla="*/ 0 h 495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0582" h="495291">
                  <a:moveTo>
                    <a:pt x="0" y="0"/>
                  </a:moveTo>
                  <a:lnTo>
                    <a:pt x="990582" y="0"/>
                  </a:lnTo>
                  <a:lnTo>
                    <a:pt x="990582" y="495291"/>
                  </a:lnTo>
                  <a:lnTo>
                    <a:pt x="0" y="4952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3AB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kern="1200" dirty="0" smtClean="0">
                  <a:solidFill>
                    <a:sysClr val="windowText" lastClr="000000"/>
                  </a:solidFill>
                </a:rPr>
                <a:t>Organizational Processes Steering Committee</a:t>
              </a:r>
              <a:endParaRPr lang="en-US" sz="1300" kern="12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3" name="Freeform 52"/>
            <p:cNvSpPr/>
            <p:nvPr/>
          </p:nvSpPr>
          <p:spPr>
            <a:xfrm>
              <a:off x="9557806" y="1534903"/>
              <a:ext cx="990582" cy="937901"/>
            </a:xfrm>
            <a:custGeom>
              <a:avLst/>
              <a:gdLst>
                <a:gd name="connsiteX0" fmla="*/ 0 w 990582"/>
                <a:gd name="connsiteY0" fmla="*/ 0 h 2304288"/>
                <a:gd name="connsiteX1" fmla="*/ 990582 w 990582"/>
                <a:gd name="connsiteY1" fmla="*/ 0 h 2304288"/>
                <a:gd name="connsiteX2" fmla="*/ 990582 w 990582"/>
                <a:gd name="connsiteY2" fmla="*/ 2304288 h 2304288"/>
                <a:gd name="connsiteX3" fmla="*/ 0 w 990582"/>
                <a:gd name="connsiteY3" fmla="*/ 2304288 h 2304288"/>
                <a:gd name="connsiteX4" fmla="*/ 0 w 990582"/>
                <a:gd name="connsiteY4" fmla="*/ 0 h 2304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0582" h="2304288">
                  <a:moveTo>
                    <a:pt x="0" y="0"/>
                  </a:moveTo>
                  <a:lnTo>
                    <a:pt x="990582" y="0"/>
                  </a:lnTo>
                  <a:lnTo>
                    <a:pt x="990582" y="2304288"/>
                  </a:lnTo>
                  <a:lnTo>
                    <a:pt x="0" y="23042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6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u="none" kern="1200" dirty="0" smtClean="0">
                  <a:solidFill>
                    <a:schemeClr val="tx1"/>
                  </a:solidFill>
                </a:rPr>
                <a:t>Infrastructure &amp; Support</a:t>
              </a:r>
              <a:br>
                <a:rPr lang="en-US" sz="1300" u="none" kern="1200" dirty="0" smtClean="0">
                  <a:solidFill>
                    <a:schemeClr val="tx1"/>
                  </a:solidFill>
                </a:rPr>
              </a:br>
              <a:r>
                <a:rPr lang="en-US" sz="1300" u="none" kern="1200" dirty="0" smtClean="0">
                  <a:solidFill>
                    <a:schemeClr val="tx1"/>
                  </a:solidFill>
                </a:rPr>
                <a:t>Executive Committee</a:t>
              </a:r>
            </a:p>
          </p:txBody>
        </p:sp>
        <p:sp>
          <p:nvSpPr>
            <p:cNvPr id="54" name="Freeform 53"/>
            <p:cNvSpPr/>
            <p:nvPr/>
          </p:nvSpPr>
          <p:spPr>
            <a:xfrm>
              <a:off x="9557806" y="2674900"/>
              <a:ext cx="990582" cy="2371111"/>
            </a:xfrm>
            <a:custGeom>
              <a:avLst/>
              <a:gdLst>
                <a:gd name="connsiteX0" fmla="*/ 0 w 990582"/>
                <a:gd name="connsiteY0" fmla="*/ 0 h 495291"/>
                <a:gd name="connsiteX1" fmla="*/ 990582 w 990582"/>
                <a:gd name="connsiteY1" fmla="*/ 0 h 495291"/>
                <a:gd name="connsiteX2" fmla="*/ 990582 w 990582"/>
                <a:gd name="connsiteY2" fmla="*/ 495291 h 495291"/>
                <a:gd name="connsiteX3" fmla="*/ 0 w 990582"/>
                <a:gd name="connsiteY3" fmla="*/ 495291 h 495291"/>
                <a:gd name="connsiteX4" fmla="*/ 0 w 990582"/>
                <a:gd name="connsiteY4" fmla="*/ 0 h 495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0582" h="495291">
                  <a:moveTo>
                    <a:pt x="0" y="0"/>
                  </a:moveTo>
                  <a:lnTo>
                    <a:pt x="990582" y="0"/>
                  </a:lnTo>
                  <a:lnTo>
                    <a:pt x="990582" y="495291"/>
                  </a:lnTo>
                  <a:lnTo>
                    <a:pt x="0" y="4952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3AB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kern="1200" dirty="0" smtClean="0">
                  <a:solidFill>
                    <a:sysClr val="windowText" lastClr="000000"/>
                  </a:solidFill>
                </a:rPr>
                <a:t>Infrastructure &amp; Support Steering Committee</a:t>
              </a:r>
              <a:endParaRPr lang="en-US" sz="1300" kern="12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>
              <a:off x="10756412" y="1534903"/>
              <a:ext cx="990581" cy="937901"/>
            </a:xfrm>
            <a:custGeom>
              <a:avLst/>
              <a:gdLst>
                <a:gd name="connsiteX0" fmla="*/ 0 w 990582"/>
                <a:gd name="connsiteY0" fmla="*/ 0 h 2304288"/>
                <a:gd name="connsiteX1" fmla="*/ 990582 w 990582"/>
                <a:gd name="connsiteY1" fmla="*/ 0 h 2304288"/>
                <a:gd name="connsiteX2" fmla="*/ 990582 w 990582"/>
                <a:gd name="connsiteY2" fmla="*/ 2304288 h 2304288"/>
                <a:gd name="connsiteX3" fmla="*/ 0 w 990582"/>
                <a:gd name="connsiteY3" fmla="*/ 2304288 h 2304288"/>
                <a:gd name="connsiteX4" fmla="*/ 0 w 990582"/>
                <a:gd name="connsiteY4" fmla="*/ 0 h 2304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0582" h="2304288">
                  <a:moveTo>
                    <a:pt x="0" y="0"/>
                  </a:moveTo>
                  <a:lnTo>
                    <a:pt x="990582" y="0"/>
                  </a:lnTo>
                  <a:lnTo>
                    <a:pt x="990582" y="2304288"/>
                  </a:lnTo>
                  <a:lnTo>
                    <a:pt x="0" y="23042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6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u="none" kern="1200" dirty="0" smtClean="0">
                  <a:solidFill>
                    <a:schemeClr val="tx1"/>
                  </a:solidFill>
                </a:rPr>
                <a:t>Constituent Outreach &amp; Engagement</a:t>
              </a:r>
              <a:br>
                <a:rPr lang="en-US" sz="1300" u="none" kern="1200" dirty="0" smtClean="0">
                  <a:solidFill>
                    <a:schemeClr val="tx1"/>
                  </a:solidFill>
                </a:rPr>
              </a:br>
              <a:r>
                <a:rPr lang="en-US" sz="1300" u="none" kern="1200" dirty="0" smtClean="0">
                  <a:solidFill>
                    <a:schemeClr val="tx1"/>
                  </a:solidFill>
                </a:rPr>
                <a:t>Executive Committee</a:t>
              </a:r>
            </a:p>
          </p:txBody>
        </p:sp>
        <p:sp>
          <p:nvSpPr>
            <p:cNvPr id="56" name="Freeform 55"/>
            <p:cNvSpPr/>
            <p:nvPr/>
          </p:nvSpPr>
          <p:spPr>
            <a:xfrm>
              <a:off x="10756412" y="2674900"/>
              <a:ext cx="990582" cy="2371111"/>
            </a:xfrm>
            <a:custGeom>
              <a:avLst/>
              <a:gdLst>
                <a:gd name="connsiteX0" fmla="*/ 0 w 990582"/>
                <a:gd name="connsiteY0" fmla="*/ 0 h 495291"/>
                <a:gd name="connsiteX1" fmla="*/ 990582 w 990582"/>
                <a:gd name="connsiteY1" fmla="*/ 0 h 495291"/>
                <a:gd name="connsiteX2" fmla="*/ 990582 w 990582"/>
                <a:gd name="connsiteY2" fmla="*/ 495291 h 495291"/>
                <a:gd name="connsiteX3" fmla="*/ 0 w 990582"/>
                <a:gd name="connsiteY3" fmla="*/ 495291 h 495291"/>
                <a:gd name="connsiteX4" fmla="*/ 0 w 990582"/>
                <a:gd name="connsiteY4" fmla="*/ 0 h 495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0582" h="495291">
                  <a:moveTo>
                    <a:pt x="0" y="0"/>
                  </a:moveTo>
                  <a:lnTo>
                    <a:pt x="990582" y="0"/>
                  </a:lnTo>
                  <a:lnTo>
                    <a:pt x="990582" y="495291"/>
                  </a:lnTo>
                  <a:lnTo>
                    <a:pt x="0" y="4952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3AB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kern="1200" dirty="0" smtClean="0">
                  <a:solidFill>
                    <a:sysClr val="windowText" lastClr="000000"/>
                  </a:solidFill>
                </a:rPr>
                <a:t>Constituent Outreach &amp; Engagement Steering Committee</a:t>
              </a:r>
              <a:endParaRPr lang="en-US" sz="1300" kern="1200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-613458" y="5386662"/>
            <a:ext cx="12888964" cy="16848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108858" y="5243289"/>
            <a:ext cx="11917237" cy="1301664"/>
            <a:chOff x="889000" y="5003800"/>
            <a:chExt cx="11096710" cy="444906"/>
          </a:xfrm>
        </p:grpSpPr>
        <p:sp>
          <p:nvSpPr>
            <p:cNvPr id="3" name="Up Arrow 2"/>
            <p:cNvSpPr/>
            <p:nvPr/>
          </p:nvSpPr>
          <p:spPr>
            <a:xfrm>
              <a:off x="889000" y="5003800"/>
              <a:ext cx="635000" cy="444906"/>
            </a:xfrm>
            <a:prstGeom prst="upArrow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" name="Up Arrow 3"/>
            <p:cNvSpPr/>
            <p:nvPr/>
          </p:nvSpPr>
          <p:spPr>
            <a:xfrm>
              <a:off x="4712856" y="5003800"/>
              <a:ext cx="635000" cy="444906"/>
            </a:xfrm>
            <a:prstGeom prst="upArrow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" name="Up Arrow 4"/>
            <p:cNvSpPr/>
            <p:nvPr/>
          </p:nvSpPr>
          <p:spPr>
            <a:xfrm>
              <a:off x="5668820" y="5003800"/>
              <a:ext cx="635000" cy="444906"/>
            </a:xfrm>
            <a:prstGeom prst="upArrow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" name="Up Arrow 5"/>
            <p:cNvSpPr/>
            <p:nvPr/>
          </p:nvSpPr>
          <p:spPr>
            <a:xfrm>
              <a:off x="6624784" y="5003800"/>
              <a:ext cx="635000" cy="444906"/>
            </a:xfrm>
            <a:prstGeom prst="upArrow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" name="Up Arrow 6"/>
            <p:cNvSpPr/>
            <p:nvPr/>
          </p:nvSpPr>
          <p:spPr>
            <a:xfrm>
              <a:off x="7580748" y="5003800"/>
              <a:ext cx="635000" cy="444906"/>
            </a:xfrm>
            <a:prstGeom prst="upArrow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" name="Up Arrow 7"/>
            <p:cNvSpPr/>
            <p:nvPr/>
          </p:nvSpPr>
          <p:spPr>
            <a:xfrm>
              <a:off x="8536712" y="5003800"/>
              <a:ext cx="635000" cy="444906"/>
            </a:xfrm>
            <a:prstGeom prst="upArrow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Up Arrow 8"/>
            <p:cNvSpPr/>
            <p:nvPr/>
          </p:nvSpPr>
          <p:spPr>
            <a:xfrm>
              <a:off x="9492676" y="5003800"/>
              <a:ext cx="635000" cy="444906"/>
            </a:xfrm>
            <a:prstGeom prst="upArrow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Up Arrow 9"/>
            <p:cNvSpPr/>
            <p:nvPr/>
          </p:nvSpPr>
          <p:spPr>
            <a:xfrm>
              <a:off x="10448640" y="5003800"/>
              <a:ext cx="635000" cy="444906"/>
            </a:xfrm>
            <a:prstGeom prst="upArrow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Up Arrow 10"/>
            <p:cNvSpPr/>
            <p:nvPr/>
          </p:nvSpPr>
          <p:spPr>
            <a:xfrm>
              <a:off x="11350710" y="5003800"/>
              <a:ext cx="635000" cy="444906"/>
            </a:xfrm>
            <a:prstGeom prst="upArrow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Up Arrow 11"/>
            <p:cNvSpPr/>
            <p:nvPr/>
          </p:nvSpPr>
          <p:spPr>
            <a:xfrm>
              <a:off x="1844964" y="5003800"/>
              <a:ext cx="635000" cy="444906"/>
            </a:xfrm>
            <a:prstGeom prst="upArrow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Up Arrow 12"/>
            <p:cNvSpPr/>
            <p:nvPr/>
          </p:nvSpPr>
          <p:spPr>
            <a:xfrm>
              <a:off x="2800928" y="5003800"/>
              <a:ext cx="635000" cy="444906"/>
            </a:xfrm>
            <a:prstGeom prst="upArrow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" name="Up Arrow 13"/>
            <p:cNvSpPr/>
            <p:nvPr/>
          </p:nvSpPr>
          <p:spPr>
            <a:xfrm>
              <a:off x="3756892" y="5003800"/>
              <a:ext cx="635000" cy="444906"/>
            </a:xfrm>
            <a:prstGeom prst="upArrow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99020" y="5204122"/>
              <a:ext cx="11025673" cy="24458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</a:pPr>
              <a:r>
                <a:rPr lang="en-US" sz="2400" dirty="0" smtClean="0">
                  <a:solidFill>
                    <a:prstClr val="black"/>
                  </a:solidFill>
                </a:rPr>
                <a:t>Ongoing Feedback from Key Stakeholders via Multiple Mechanisms</a:t>
              </a:r>
            </a:p>
            <a:p>
              <a:pPr algn="ctr">
                <a:spcBef>
                  <a:spcPts val="300"/>
                </a:spcBef>
              </a:pPr>
              <a:r>
                <a:rPr lang="en-US" sz="1400" b="1" dirty="0" smtClean="0">
                  <a:solidFill>
                    <a:prstClr val="black"/>
                  </a:solidFill>
                </a:rPr>
                <a:t>strategicplan.psu.edu/events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8" name="Straight Connector 37"/>
          <p:cNvCxnSpPr/>
          <p:nvPr/>
        </p:nvCxnSpPr>
        <p:spPr>
          <a:xfrm>
            <a:off x="3071014" y="2617060"/>
            <a:ext cx="0" cy="172603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4267082" y="2607397"/>
            <a:ext cx="0" cy="18226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463150" y="2617060"/>
            <a:ext cx="0" cy="172603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6659218" y="2617060"/>
            <a:ext cx="0" cy="172603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7855286" y="2617060"/>
            <a:ext cx="0" cy="172603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10247422" y="2617060"/>
            <a:ext cx="0" cy="172603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1443490" y="2617060"/>
            <a:ext cx="0" cy="172603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9051354" y="2617060"/>
            <a:ext cx="0" cy="172603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004" y="327886"/>
            <a:ext cx="1808294" cy="599407"/>
          </a:xfrm>
          <a:prstGeom prst="rect">
            <a:avLst/>
          </a:prstGeom>
        </p:spPr>
      </p:pic>
      <p:cxnSp>
        <p:nvCxnSpPr>
          <p:cNvPr id="59" name="Straight Connector 58"/>
          <p:cNvCxnSpPr/>
          <p:nvPr/>
        </p:nvCxnSpPr>
        <p:spPr>
          <a:xfrm>
            <a:off x="3071014" y="1448198"/>
            <a:ext cx="8372476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588152" y="2199190"/>
            <a:ext cx="194576" cy="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659218" y="1008318"/>
            <a:ext cx="0" cy="636313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4777415" y="2199190"/>
            <a:ext cx="194576" cy="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984930" y="2199190"/>
            <a:ext cx="194576" cy="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7171539" y="2199190"/>
            <a:ext cx="194576" cy="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8382863" y="2210765"/>
            <a:ext cx="194576" cy="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9580832" y="2211541"/>
            <a:ext cx="194576" cy="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10780597" y="2198632"/>
            <a:ext cx="194576" cy="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3071014" y="1448198"/>
            <a:ext cx="2478" cy="2073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4239328" y="1461441"/>
            <a:ext cx="2478" cy="2073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5490904" y="1463534"/>
            <a:ext cx="2478" cy="2073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7869273" y="1453153"/>
            <a:ext cx="2478" cy="2073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9050115" y="1459773"/>
            <a:ext cx="2478" cy="2073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10243706" y="1462112"/>
            <a:ext cx="2478" cy="2073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11461353" y="1451994"/>
            <a:ext cx="2478" cy="2073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663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599</TotalTime>
  <Words>99</Words>
  <Application>Microsoft Macintosh PowerPoint</Application>
  <PresentationFormat>Widescreen</PresentationFormat>
  <Paragraphs>26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  <vt:variant>
        <vt:lpstr>Custom Shows</vt:lpstr>
      </vt:variant>
      <vt:variant>
        <vt:i4>4</vt:i4>
      </vt:variant>
    </vt:vector>
  </HeadingPairs>
  <TitlesOfParts>
    <vt:vector size="9" baseType="lpstr">
      <vt:lpstr>Calibri</vt:lpstr>
      <vt:lpstr>Calibri Light</vt:lpstr>
      <vt:lpstr>Times New Roman</vt:lpstr>
      <vt:lpstr>Retrospect</vt:lpstr>
      <vt:lpstr>PowerPoint Presentation</vt:lpstr>
      <vt:lpstr>ShortVersion</vt:lpstr>
      <vt:lpstr>VP Presentation</vt:lpstr>
      <vt:lpstr>Library Forum</vt:lpstr>
      <vt:lpstr>Grad School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Harper</dc:creator>
  <cp:lastModifiedBy>Microsoft Office User</cp:lastModifiedBy>
  <cp:revision>97</cp:revision>
  <dcterms:created xsi:type="dcterms:W3CDTF">2016-04-26T20:16:44Z</dcterms:created>
  <dcterms:modified xsi:type="dcterms:W3CDTF">2017-02-15T14:42:51Z</dcterms:modified>
</cp:coreProperties>
</file>